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7" r:id="rId4"/>
    <p:sldId id="288" r:id="rId5"/>
    <p:sldId id="289" r:id="rId6"/>
    <p:sldId id="294" r:id="rId7"/>
    <p:sldId id="290" r:id="rId8"/>
    <p:sldId id="291" r:id="rId9"/>
    <p:sldId id="292" r:id="rId10"/>
    <p:sldId id="295" r:id="rId11"/>
    <p:sldId id="296" r:id="rId12"/>
    <p:sldId id="293" r:id="rId13"/>
    <p:sldId id="298" r:id="rId14"/>
    <p:sldId id="299" r:id="rId15"/>
    <p:sldId id="301" r:id="rId16"/>
    <p:sldId id="302" r:id="rId17"/>
    <p:sldId id="297" r:id="rId18"/>
    <p:sldId id="305" r:id="rId19"/>
    <p:sldId id="306" r:id="rId20"/>
    <p:sldId id="307" r:id="rId21"/>
    <p:sldId id="308" r:id="rId22"/>
    <p:sldId id="304" r:id="rId23"/>
    <p:sldId id="309" r:id="rId24"/>
    <p:sldId id="310" r:id="rId25"/>
    <p:sldId id="303" r:id="rId26"/>
    <p:sldId id="300" r:id="rId27"/>
    <p:sldId id="316" r:id="rId28"/>
    <p:sldId id="311" r:id="rId29"/>
    <p:sldId id="317" r:id="rId30"/>
    <p:sldId id="318" r:id="rId31"/>
    <p:sldId id="313" r:id="rId32"/>
    <p:sldId id="314" r:id="rId33"/>
    <p:sldId id="315" r:id="rId34"/>
    <p:sldId id="319" r:id="rId35"/>
    <p:sldId id="32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694E07-2A59-44F4-AAD6-D4A36D693A9F}">
          <p14:sldIdLst>
            <p14:sldId id="256"/>
            <p14:sldId id="257"/>
            <p14:sldId id="287"/>
            <p14:sldId id="288"/>
            <p14:sldId id="289"/>
            <p14:sldId id="294"/>
            <p14:sldId id="290"/>
            <p14:sldId id="291"/>
            <p14:sldId id="292"/>
            <p14:sldId id="295"/>
            <p14:sldId id="296"/>
            <p14:sldId id="293"/>
            <p14:sldId id="298"/>
            <p14:sldId id="299"/>
            <p14:sldId id="301"/>
            <p14:sldId id="302"/>
            <p14:sldId id="297"/>
            <p14:sldId id="305"/>
            <p14:sldId id="306"/>
            <p14:sldId id="307"/>
            <p14:sldId id="308"/>
            <p14:sldId id="304"/>
            <p14:sldId id="309"/>
            <p14:sldId id="310"/>
            <p14:sldId id="303"/>
            <p14:sldId id="300"/>
            <p14:sldId id="316"/>
            <p14:sldId id="311"/>
            <p14:sldId id="317"/>
            <p14:sldId id="318"/>
            <p14:sldId id="313"/>
            <p14:sldId id="314"/>
            <p14:sldId id="315"/>
            <p14:sldId id="319"/>
            <p14:sldId id="320"/>
          </p14:sldIdLst>
        </p14:section>
        <p14:section name="제목 없는 구역" id="{50FA34DE-992D-4262-8221-D63EB248A1F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100" d="100"/>
          <a:sy n="100" d="100"/>
        </p:scale>
        <p:origin x="7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178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84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5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9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jetbrains.com/help/pycharm/creating-django-proje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장고 시작하기</a:t>
            </a:r>
            <a:endParaRPr lang="en-US" altLang="ko-KR" dirty="0"/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컴퓨터과학과 </a:t>
            </a:r>
            <a:r>
              <a:rPr lang="ko-KR" altLang="en-US" dirty="0" err="1"/>
              <a:t>한종대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23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7ACFC-AE27-42A9-8B6F-1F4061DC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6323-916C-4EB6-A6B7-E28170A7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Venv</a:t>
            </a:r>
            <a:r>
              <a:rPr lang="ko-KR" altLang="en-US" dirty="0"/>
              <a:t>가 해당 프로젝트의 파이썬 가상환경을 포함</a:t>
            </a:r>
            <a:endParaRPr lang="en-US" altLang="ko-KR" dirty="0"/>
          </a:p>
          <a:p>
            <a:r>
              <a:rPr lang="ko-KR" altLang="en-US" dirty="0"/>
              <a:t>이 가상환경을 </a:t>
            </a:r>
            <a:r>
              <a:rPr lang="ko-KR" altLang="en-US" b="1" u="sng" dirty="0"/>
              <a:t>활성화</a:t>
            </a:r>
            <a:r>
              <a:rPr lang="ko-KR" altLang="en-US" u="sng" dirty="0"/>
              <a:t>한 </a:t>
            </a:r>
            <a:r>
              <a:rPr lang="ko-KR" altLang="en-US" dirty="0"/>
              <a:t>상태에서 설치되는 모듈들은 오직 이 가상환경에만 유효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240F72-35CB-447A-9A98-14E29E27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092" y="4004468"/>
            <a:ext cx="717332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5C428-33C7-4E78-AD19-027840FA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C97D4-3163-43AD-90C6-193617604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을 통해 </a:t>
            </a:r>
            <a:r>
              <a:rPr lang="ko-KR" altLang="en-US" dirty="0" err="1"/>
              <a:t>형상관리하지</a:t>
            </a:r>
            <a:r>
              <a:rPr lang="ko-KR" altLang="en-US" dirty="0"/>
              <a:t> 않을 내용들</a:t>
            </a:r>
            <a:endParaRPr lang="en-US" altLang="ko-KR" dirty="0"/>
          </a:p>
          <a:p>
            <a:r>
              <a:rPr lang="ko-KR" altLang="en-US" dirty="0"/>
              <a:t>이미 </a:t>
            </a:r>
            <a:r>
              <a:rPr lang="en-US" altLang="ko-KR" dirty="0" err="1"/>
              <a:t>venv</a:t>
            </a:r>
            <a:r>
              <a:rPr lang="ko-KR" altLang="en-US" dirty="0"/>
              <a:t>등은 포함되어 있음</a:t>
            </a:r>
            <a:endParaRPr lang="en-US" altLang="ko-KR" dirty="0"/>
          </a:p>
          <a:p>
            <a:r>
              <a:rPr lang="en-US" altLang="ko-KR" dirty="0"/>
              <a:t>.idea </a:t>
            </a:r>
            <a:r>
              <a:rPr lang="ko-KR" altLang="en-US" dirty="0"/>
              <a:t>디렉토리도 무시하려면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417EF-F01A-4D33-B100-02754E6F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43" y="4290859"/>
            <a:ext cx="2114845" cy="125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4D6CE-4B26-4EC3-A7BE-EBD7AAC9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8" y="4212571"/>
            <a:ext cx="249589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1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88181-427F-4A04-84A8-662E23E3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실행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8F34D-0B0D-4F84-B610-DCE75A23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가상환경 실행하기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가상환경 종료하기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1A6197-9669-47E7-A617-BFC71A304C17}"/>
              </a:ext>
            </a:extLst>
          </p:cNvPr>
          <p:cNvGrpSpPr/>
          <p:nvPr/>
        </p:nvGrpSpPr>
        <p:grpSpPr>
          <a:xfrm>
            <a:off x="1117602" y="2149988"/>
            <a:ext cx="7765143" cy="1930465"/>
            <a:chOff x="1117601" y="1919514"/>
            <a:chExt cx="9595295" cy="23854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789D9F-F0CA-4C02-B6EA-694164F4A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601" y="1919514"/>
              <a:ext cx="9595295" cy="238545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29300D-E823-43F3-8A67-4E82C5F6C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909" t="34746" r="2737" b="34094"/>
            <a:stretch/>
          </p:blipFill>
          <p:spPr>
            <a:xfrm>
              <a:off x="6458857" y="2555716"/>
              <a:ext cx="4064000" cy="53367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BF2CC07-8ABD-42F7-9AB4-E2B5097E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2" y="4638750"/>
            <a:ext cx="7765141" cy="1919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023795-B1BE-44DC-84EE-DBD35E4A0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97" y="3003738"/>
            <a:ext cx="7554379" cy="151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ED30C5-47E6-4F0A-A603-AA12060E7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325" y="4834286"/>
            <a:ext cx="717332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88181-427F-4A04-84A8-662E23E3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가상환경에 장고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8F34D-0B0D-4F84-B610-DCE75A23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가상환경 실행하기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9CF2C7-C811-44B0-A9EB-56052104559E}"/>
              </a:ext>
            </a:extLst>
          </p:cNvPr>
          <p:cNvGrpSpPr/>
          <p:nvPr/>
        </p:nvGrpSpPr>
        <p:grpSpPr>
          <a:xfrm>
            <a:off x="1146628" y="1875455"/>
            <a:ext cx="6444343" cy="3184226"/>
            <a:chOff x="1146628" y="1875455"/>
            <a:chExt cx="6444343" cy="31842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B1E270-F351-49B4-8D0E-8365CE08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628" y="1875455"/>
              <a:ext cx="6444343" cy="215767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6BB132-A851-4E2D-AF03-172F020A8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11"/>
            <a:stretch/>
          </p:blipFill>
          <p:spPr>
            <a:xfrm>
              <a:off x="1184727" y="3788251"/>
              <a:ext cx="6374313" cy="127143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4056EF-1D98-4E5D-8B33-E96CF9EB259B}"/>
              </a:ext>
            </a:extLst>
          </p:cNvPr>
          <p:cNvSpPr/>
          <p:nvPr/>
        </p:nvSpPr>
        <p:spPr>
          <a:xfrm>
            <a:off x="1973580" y="2621280"/>
            <a:ext cx="1386840" cy="24384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88181-427F-4A04-84A8-662E23E3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장고로 웹사이트 기초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8F34D-0B0D-4F84-B610-DCE75A23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장고 프로젝트 생성하기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 실행하기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40F621-1C31-4884-9CE8-57CB9A636606}"/>
              </a:ext>
            </a:extLst>
          </p:cNvPr>
          <p:cNvGrpSpPr/>
          <p:nvPr/>
        </p:nvGrpSpPr>
        <p:grpSpPr>
          <a:xfrm>
            <a:off x="4225997" y="1855784"/>
            <a:ext cx="6450625" cy="2052842"/>
            <a:chOff x="1181098" y="1958420"/>
            <a:chExt cx="8120980" cy="25844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8D3A9C-2E61-4942-8EC8-F205259E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799" y="1958420"/>
              <a:ext cx="8108279" cy="138168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4056EF-1D98-4E5D-8B33-E96CF9EB259B}"/>
                </a:ext>
              </a:extLst>
            </p:cNvPr>
            <p:cNvSpPr/>
            <p:nvPr/>
          </p:nvSpPr>
          <p:spPr>
            <a:xfrm>
              <a:off x="2196502" y="2799080"/>
              <a:ext cx="4255098" cy="401320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6EF0C5-2ED6-4EE3-A1F8-004D80DC8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943"/>
            <a:stretch/>
          </p:blipFill>
          <p:spPr>
            <a:xfrm>
              <a:off x="1181098" y="3251199"/>
              <a:ext cx="8120980" cy="129163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EDC21F-CF31-409C-BBC4-F449FBFF6D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20233" y="4219541"/>
            <a:ext cx="3786554" cy="235348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328DC8D-5E77-4EE2-BCC2-512FE49B7C6A}"/>
              </a:ext>
            </a:extLst>
          </p:cNvPr>
          <p:cNvSpPr/>
          <p:nvPr/>
        </p:nvSpPr>
        <p:spPr>
          <a:xfrm>
            <a:off x="6982387" y="5396284"/>
            <a:ext cx="937846" cy="5824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1D3103A-A70D-4FDB-8DE6-D80CC2F0ED26}"/>
              </a:ext>
            </a:extLst>
          </p:cNvPr>
          <p:cNvSpPr/>
          <p:nvPr/>
        </p:nvSpPr>
        <p:spPr>
          <a:xfrm>
            <a:off x="6982387" y="2571123"/>
            <a:ext cx="1146730" cy="26821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06654D-A5E1-47AD-873B-0DB48FE86EFA}"/>
              </a:ext>
            </a:extLst>
          </p:cNvPr>
          <p:cNvCxnSpPr>
            <a:stCxn id="4" idx="0"/>
          </p:cNvCxnSpPr>
          <p:nvPr/>
        </p:nvCxnSpPr>
        <p:spPr>
          <a:xfrm flipV="1">
            <a:off x="7555752" y="1875988"/>
            <a:ext cx="927375" cy="69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55ACFF-5748-415C-A461-5D7B726C9754}"/>
              </a:ext>
            </a:extLst>
          </p:cNvPr>
          <p:cNvSpPr/>
          <p:nvPr/>
        </p:nvSpPr>
        <p:spPr>
          <a:xfrm>
            <a:off x="8483127" y="1690060"/>
            <a:ext cx="952275" cy="426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94658F-F677-4C16-AC1E-348676513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01" y="3844713"/>
            <a:ext cx="6101698" cy="30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5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9E770-91A9-4EEA-9C4A-8E5432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Migration?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0C775-4A37-4CA2-8B4A-ECECD9591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데이터베이스에 적용시켜야 하는 변경 내역들</a:t>
            </a:r>
            <a:endParaRPr lang="en-US" altLang="ko-KR" dirty="0"/>
          </a:p>
          <a:p>
            <a:pPr lvl="1"/>
            <a:r>
              <a:rPr lang="ko-KR" altLang="en-US" dirty="0"/>
              <a:t>구조 및 값의 변경들</a:t>
            </a:r>
            <a:endParaRPr lang="en-US" altLang="ko-KR" dirty="0"/>
          </a:p>
          <a:p>
            <a:r>
              <a:rPr lang="ko-KR" altLang="en-US" dirty="0"/>
              <a:t>장고 기본 프로젝트 생성 시점에서 필요한 테이블들 등의 생성작업을 반영하여야 함</a:t>
            </a:r>
            <a:endParaRPr lang="en-US" altLang="ko-KR" dirty="0"/>
          </a:p>
          <a:p>
            <a:r>
              <a:rPr lang="ko-KR" altLang="en-US" dirty="0"/>
              <a:t>이미 </a:t>
            </a:r>
            <a:r>
              <a:rPr lang="en-US" altLang="ko-KR" dirty="0"/>
              <a:t>unapplied migration</a:t>
            </a:r>
            <a:r>
              <a:rPr lang="ko-KR" altLang="en-US" dirty="0"/>
              <a:t>들이 있으므로 바로 반영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6E22D-9724-4E52-9D08-1027B70E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33" y="3880918"/>
            <a:ext cx="7706801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19B3-0133-42C0-99AE-2C2A26F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49844-B59E-4CE9-B8A4-65B79163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Sqlite3 : </a:t>
            </a:r>
            <a:r>
              <a:rPr lang="ko-KR" altLang="en-US" dirty="0"/>
              <a:t>간단한 파일기반 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lvl="1"/>
            <a:r>
              <a:rPr lang="ko-KR" altLang="en-US" dirty="0" err="1"/>
              <a:t>저성능</a:t>
            </a:r>
            <a:r>
              <a:rPr lang="en-US" altLang="ko-KR" dirty="0"/>
              <a:t>, </a:t>
            </a:r>
            <a:r>
              <a:rPr lang="ko-KR" altLang="en-US" dirty="0"/>
              <a:t>단순한 </a:t>
            </a:r>
            <a:r>
              <a:rPr lang="en-US" altLang="ko-KR" dirty="0" err="1"/>
              <a:t>db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8F372D-A554-414D-9F9F-56C2B4DE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72" y="3113231"/>
            <a:ext cx="764964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88181-427F-4A04-84A8-662E23E3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장고로 웹사이트 기초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8F34D-0B0D-4F84-B610-DCE75A23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94967"/>
            <a:ext cx="8595360" cy="4351337"/>
          </a:xfrm>
        </p:spPr>
        <p:txBody>
          <a:bodyPr/>
          <a:lstStyle/>
          <a:p>
            <a:r>
              <a:rPr lang="ko-KR" altLang="en-US" dirty="0"/>
              <a:t>관리자 계정 생성하기</a:t>
            </a:r>
            <a:endParaRPr lang="en-US" altLang="ko-KR" dirty="0"/>
          </a:p>
          <a:p>
            <a:pPr lvl="1"/>
            <a:r>
              <a:rPr lang="en-US" altLang="ko-KR" dirty="0"/>
              <a:t> python manage.py </a:t>
            </a:r>
            <a:r>
              <a:rPr lang="en-US" altLang="ko-KR" dirty="0" err="1"/>
              <a:t>createsuperuser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516413-02C0-4685-B459-9AEE87D5943A}"/>
              </a:ext>
            </a:extLst>
          </p:cNvPr>
          <p:cNvSpPr/>
          <p:nvPr/>
        </p:nvSpPr>
        <p:spPr>
          <a:xfrm>
            <a:off x="1934308" y="2625970"/>
            <a:ext cx="2520461" cy="23446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D1FEF5-2DC5-40C2-8F65-94FF5C9C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60" y="2191877"/>
            <a:ext cx="3685785" cy="181259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8E19EB-3A59-4EC2-AA62-F455E700CA5E}"/>
              </a:ext>
            </a:extLst>
          </p:cNvPr>
          <p:cNvSpPr/>
          <p:nvPr/>
        </p:nvSpPr>
        <p:spPr>
          <a:xfrm>
            <a:off x="7692684" y="5266032"/>
            <a:ext cx="2520461" cy="23446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D995A1-F772-4EF4-A606-AC75D5BA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4" y="3232494"/>
            <a:ext cx="5621926" cy="1949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201606-B1AB-4382-BAA5-BEEA3851CA29}"/>
              </a:ext>
            </a:extLst>
          </p:cNvPr>
          <p:cNvSpPr txBox="1"/>
          <p:nvPr/>
        </p:nvSpPr>
        <p:spPr>
          <a:xfrm>
            <a:off x="6178013" y="1788459"/>
            <a:ext cx="610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http://127.0.0.1:8000/admin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B9E214-738D-4F8C-88C8-D41C84D4E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48" y="3970635"/>
            <a:ext cx="4555640" cy="17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72FD3-062E-4FCB-8830-A49C2EA9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무슨 일이 일어나고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7D8B3-0A18-4155-8CE2-828E0E3A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관리자 페이지에 접속하는 동안</a:t>
            </a:r>
            <a:r>
              <a:rPr lang="en-US" altLang="ko-KR" dirty="0"/>
              <a:t>… </a:t>
            </a:r>
          </a:p>
          <a:p>
            <a:r>
              <a:rPr lang="en-US" altLang="ko-KR" dirty="0"/>
              <a:t>GET/POST </a:t>
            </a:r>
            <a:r>
              <a:rPr lang="ko-KR" altLang="en-US" dirty="0"/>
              <a:t>메소드로 어떤 </a:t>
            </a:r>
            <a:r>
              <a:rPr lang="en-US" altLang="ko-KR" dirty="0"/>
              <a:t>URL</a:t>
            </a:r>
            <a:r>
              <a:rPr lang="ko-KR" altLang="en-US" dirty="0"/>
              <a:t>에 어떤 </a:t>
            </a:r>
            <a:r>
              <a:rPr lang="en-US" altLang="ko-KR" dirty="0"/>
              <a:t>request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날아오고 있는지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F9EFE-CDEB-4621-8A0F-9E67EBE7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72" y="3688124"/>
            <a:ext cx="7823928" cy="67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0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C1F99-80DA-4CCD-864D-389B2BB1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en-US" altLang="ko-KR" dirty="0"/>
              <a:t>-</a:t>
            </a:r>
            <a:r>
              <a:rPr lang="ko-KR" altLang="en-US" dirty="0" err="1"/>
              <a:t>푸시하기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19D94-678F-442C-98C3-C220EF22A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종료 후</a:t>
            </a:r>
            <a:endParaRPr lang="en-US" altLang="ko-KR" dirty="0"/>
          </a:p>
          <a:p>
            <a:r>
              <a:rPr lang="en-US" altLang="ko-KR" dirty="0"/>
              <a:t>Git add .    -&gt; </a:t>
            </a:r>
            <a:r>
              <a:rPr lang="ko-KR" altLang="en-US" dirty="0"/>
              <a:t>현재 위치의 모든 새로운 변경을 </a:t>
            </a:r>
            <a:r>
              <a:rPr lang="en-US" altLang="ko-KR" dirty="0"/>
              <a:t>git </a:t>
            </a:r>
            <a:r>
              <a:rPr lang="ko-KR" altLang="en-US" dirty="0"/>
              <a:t>관리대상으로 추가</a:t>
            </a:r>
            <a:endParaRPr lang="en-US" altLang="ko-KR" dirty="0"/>
          </a:p>
          <a:p>
            <a:r>
              <a:rPr lang="en-US" altLang="ko-KR" dirty="0"/>
              <a:t>Git commit -m "</a:t>
            </a:r>
            <a:r>
              <a:rPr lang="ko-KR" altLang="en-US" dirty="0"/>
              <a:t>메시지</a:t>
            </a:r>
            <a:r>
              <a:rPr lang="en-US" altLang="ko-KR" dirty="0"/>
              <a:t>" -&gt; local repository(</a:t>
            </a:r>
            <a:r>
              <a:rPr lang="ko-KR" altLang="en-US" dirty="0"/>
              <a:t>이 경우 이 컴퓨터의 </a:t>
            </a:r>
            <a:r>
              <a:rPr lang="en-US" altLang="ko-KR" dirty="0"/>
              <a:t>git)</a:t>
            </a:r>
            <a:r>
              <a:rPr lang="ko-KR" altLang="en-US" dirty="0"/>
              <a:t>에 추가</a:t>
            </a:r>
            <a:endParaRPr lang="en-US" altLang="ko-KR" dirty="0"/>
          </a:p>
          <a:p>
            <a:r>
              <a:rPr lang="en-US" altLang="ko-KR" dirty="0"/>
              <a:t>Git push -&gt; remote</a:t>
            </a:r>
            <a:r>
              <a:rPr lang="ko-KR" altLang="en-US" dirty="0"/>
              <a:t> </a:t>
            </a:r>
            <a:r>
              <a:rPr lang="en-US" altLang="ko-KR" dirty="0"/>
              <a:t>repository(</a:t>
            </a:r>
            <a:r>
              <a:rPr lang="ko-KR" altLang="en-US" dirty="0"/>
              <a:t>이 경우 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DB13FF-1460-4858-B15E-6D240F9A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26" y="3701508"/>
            <a:ext cx="5828583" cy="842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79805D-2BA1-4D12-8941-1CEF5F3C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6" y="4721120"/>
            <a:ext cx="4986166" cy="2674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93BA53-412D-418E-A091-DF4AC523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38" y="4679479"/>
            <a:ext cx="5828583" cy="27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57809-2185-4DB3-B4B8-68B2F600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76647-A1A3-4EC8-9694-5102543A8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r>
              <a:rPr lang="en-US" altLang="ko-KR" dirty="0"/>
              <a:t> professional 21.3</a:t>
            </a:r>
          </a:p>
          <a:p>
            <a:pPr lvl="1"/>
            <a:r>
              <a:rPr lang="en-US" altLang="ko-KR" dirty="0" err="1"/>
              <a:t>Cmder</a:t>
            </a:r>
            <a:r>
              <a:rPr lang="en-US" altLang="ko-KR" dirty="0"/>
              <a:t>(</a:t>
            </a:r>
            <a:r>
              <a:rPr lang="ko-KR" altLang="en-US" dirty="0"/>
              <a:t>또는 다른 터미널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파이썬 </a:t>
            </a:r>
            <a:r>
              <a:rPr lang="en-US" altLang="ko-KR" dirty="0"/>
              <a:t>3.7+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깃헙</a:t>
            </a:r>
            <a:r>
              <a:rPr lang="ko-KR" altLang="en-US" dirty="0"/>
              <a:t> 계정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72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ED0AB-70B3-4368-8AAB-CA72C95B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02CA8-EEB4-4FA3-A90E-9CB1B76F9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DDADB-DF47-443F-A6EE-DD36FBDD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70995"/>
            <a:ext cx="987880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17913-DD7D-4C89-BA50-6EBF1343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ko-KR" altLang="en-US" dirty="0"/>
              <a:t>으로 </a:t>
            </a:r>
            <a:r>
              <a:rPr lang="en-US" altLang="ko-KR" dirty="0"/>
              <a:t>git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31307-F969-4116-9247-F0FE294FF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을 따로 설치하여야 작동</a:t>
            </a:r>
            <a:endParaRPr lang="en-US" altLang="ko-KR" dirty="0"/>
          </a:p>
          <a:p>
            <a:r>
              <a:rPr lang="ko-KR" altLang="en-US" dirty="0"/>
              <a:t>우리 수업에서는 공부삼아 늘 커맨드라인으로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76B951-4E92-41EC-9F6F-8EA2B813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71" y="3156867"/>
            <a:ext cx="6591752" cy="51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66E03-D67E-4D0D-A8E4-E1181693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사실 더 쉬운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88273-FB17-4576-8EEE-393B5A02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professional</a:t>
            </a:r>
            <a:r>
              <a:rPr lang="ko-KR" altLang="en-US" dirty="0"/>
              <a:t>에서 </a:t>
            </a:r>
            <a:r>
              <a:rPr lang="en-US" altLang="ko-KR" dirty="0"/>
              <a:t>Django </a:t>
            </a:r>
            <a:r>
              <a:rPr lang="ko-KR" altLang="en-US" dirty="0"/>
              <a:t>지원 켜기</a:t>
            </a:r>
            <a:endParaRPr lang="en-US" altLang="ko-KR" dirty="0"/>
          </a:p>
          <a:p>
            <a:pPr lvl="1"/>
            <a:r>
              <a:rPr lang="en-US" altLang="ko-KR" dirty="0" err="1"/>
              <a:t>File-Settings-Language&amp;Frameworks-Django</a:t>
            </a:r>
            <a:endParaRPr lang="en-US" altLang="ko-KR" dirty="0"/>
          </a:p>
          <a:p>
            <a:pPr lvl="1"/>
            <a:r>
              <a:rPr lang="en-US" altLang="ko-KR" dirty="0"/>
              <a:t>Enable Django support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BA089-99DD-40A1-B044-1A5C3639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93" y="2743200"/>
            <a:ext cx="5657437" cy="4114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3785A2-5BD7-4571-89FF-978C097119AF}"/>
              </a:ext>
            </a:extLst>
          </p:cNvPr>
          <p:cNvSpPr/>
          <p:nvPr/>
        </p:nvSpPr>
        <p:spPr>
          <a:xfrm>
            <a:off x="8426450" y="2506663"/>
            <a:ext cx="1149350" cy="70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</a:t>
            </a:r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6199D98-56CE-4378-A77D-76200D5A01D5}"/>
              </a:ext>
            </a:extLst>
          </p:cNvPr>
          <p:cNvSpPr/>
          <p:nvPr/>
        </p:nvSpPr>
        <p:spPr>
          <a:xfrm>
            <a:off x="9169400" y="3206750"/>
            <a:ext cx="266700" cy="222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8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D258C-9E95-4363-B80D-810207DF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쉬운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8DC60-8FBF-48F7-8AE0-707E8FC62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https://www.jetbrains.com/help/pycharm/creating-django-project.html</a:t>
            </a:r>
            <a:endParaRPr lang="en-US" altLang="ko-KR" dirty="0"/>
          </a:p>
          <a:p>
            <a:pPr lvl="1"/>
            <a:r>
              <a:rPr lang="en-US" altLang="ko-KR" dirty="0" err="1"/>
              <a:t>Pycharm</a:t>
            </a:r>
            <a:r>
              <a:rPr lang="ko-KR" altLang="en-US" dirty="0"/>
              <a:t> </a:t>
            </a:r>
            <a:r>
              <a:rPr lang="en-US" altLang="ko-KR" dirty="0"/>
              <a:t>professional</a:t>
            </a:r>
            <a:r>
              <a:rPr lang="ko-KR" altLang="en-US" dirty="0"/>
              <a:t>에서 직접 장고 프로젝트를 생성</a:t>
            </a:r>
            <a:endParaRPr lang="en-US" altLang="ko-KR" dirty="0"/>
          </a:p>
          <a:p>
            <a:pPr lvl="1"/>
            <a:r>
              <a:rPr lang="ko-KR" altLang="en-US" dirty="0"/>
              <a:t>프로젝트 생성</a:t>
            </a:r>
            <a:r>
              <a:rPr lang="en-US" altLang="ko-KR" dirty="0"/>
              <a:t>-</a:t>
            </a:r>
            <a:r>
              <a:rPr lang="ko-KR" altLang="en-US" dirty="0"/>
              <a:t>클론</a:t>
            </a:r>
            <a:r>
              <a:rPr lang="en-US" altLang="ko-KR" dirty="0"/>
              <a:t>-</a:t>
            </a:r>
            <a:r>
              <a:rPr lang="ko-KR" altLang="en-US" dirty="0"/>
              <a:t>해당 디렉토리에 프로젝트 바로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24739A-0AD9-4225-96E6-0A2251A0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57" y="2839690"/>
            <a:ext cx="5608639" cy="40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9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998D-DB71-4380-BC92-05E904CC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2A124-C0B0-4890-A062-20EC531B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프로젝트에 포함되는 구체적 기능들을 분리된 앱으로 취급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회원관리 앱</a:t>
            </a:r>
            <a:r>
              <a:rPr lang="en-US" altLang="ko-KR" dirty="0"/>
              <a:t>" + "</a:t>
            </a:r>
            <a:r>
              <a:rPr lang="ko-KR" altLang="en-US" dirty="0"/>
              <a:t>상품관리 앱</a:t>
            </a:r>
            <a:r>
              <a:rPr lang="en-US" altLang="ko-KR" dirty="0"/>
              <a:t>"…</a:t>
            </a:r>
          </a:p>
          <a:p>
            <a:pPr lvl="1"/>
            <a:r>
              <a:rPr lang="ko-KR" altLang="en-US" dirty="0"/>
              <a:t>이미 기본 설정대로 생성된 프로젝트에도 여러 앱이 생성되어 있음</a:t>
            </a:r>
            <a:endParaRPr lang="en-US" altLang="ko-KR" dirty="0"/>
          </a:p>
          <a:p>
            <a:pPr lvl="2"/>
            <a:r>
              <a:rPr lang="en-US" altLang="ko-KR" dirty="0"/>
              <a:t>Settings.py</a:t>
            </a:r>
            <a:r>
              <a:rPr lang="ko-KR" altLang="en-US" dirty="0"/>
              <a:t> 참고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DD9AF-AF53-4A75-B03B-68097D4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46" y="3350712"/>
            <a:ext cx="484890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A3EEA-243E-49F4-8253-E06962FB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 프로젝트에서 앱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021A8-7B16-4899-BA1D-2B6E88C7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블로그 앱과 페이지 앱 만들기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DBF56F-0823-4DD5-A544-5A5E198C9CBB}"/>
              </a:ext>
            </a:extLst>
          </p:cNvPr>
          <p:cNvGrpSpPr/>
          <p:nvPr/>
        </p:nvGrpSpPr>
        <p:grpSpPr>
          <a:xfrm>
            <a:off x="998005" y="2377497"/>
            <a:ext cx="6870928" cy="3677567"/>
            <a:chOff x="81416" y="998835"/>
            <a:chExt cx="9668971" cy="51751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2152C0-165A-46A3-8A93-4C5C61E0D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664"/>
            <a:stretch/>
          </p:blipFill>
          <p:spPr>
            <a:xfrm>
              <a:off x="97156" y="998835"/>
              <a:ext cx="9061358" cy="43015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98EC9B-4782-469A-A1AB-1B308CD24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94" t="38143" r="14587"/>
            <a:stretch/>
          </p:blipFill>
          <p:spPr>
            <a:xfrm>
              <a:off x="81416" y="5018558"/>
              <a:ext cx="9077098" cy="11246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3A7730D-BAED-4BD5-A10F-F594C0E53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225"/>
            <a:stretch/>
          </p:blipFill>
          <p:spPr>
            <a:xfrm>
              <a:off x="8287656" y="999976"/>
              <a:ext cx="1462731" cy="43015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1DAAE7-FE51-4176-B6C1-CA47F76C0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225" t="57227"/>
            <a:stretch/>
          </p:blipFill>
          <p:spPr>
            <a:xfrm>
              <a:off x="8287655" y="4334111"/>
              <a:ext cx="1462731" cy="183990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6FFD44-712D-4D14-98AB-3D892CE4D89D}"/>
              </a:ext>
            </a:extLst>
          </p:cNvPr>
          <p:cNvPicPr/>
          <p:nvPr/>
        </p:nvPicPr>
        <p:blipFill rotWithShape="1">
          <a:blip r:embed="rId4"/>
          <a:srcRect r="41481"/>
          <a:stretch/>
        </p:blipFill>
        <p:spPr>
          <a:xfrm>
            <a:off x="8224317" y="1971292"/>
            <a:ext cx="2438401" cy="431904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00B0F4-69B9-4A7D-B14B-A95C9D21EF3A}"/>
              </a:ext>
            </a:extLst>
          </p:cNvPr>
          <p:cNvSpPr/>
          <p:nvPr/>
        </p:nvSpPr>
        <p:spPr>
          <a:xfrm>
            <a:off x="8644912" y="2437282"/>
            <a:ext cx="1591287" cy="1728317"/>
          </a:xfrm>
          <a:prstGeom prst="roundRect">
            <a:avLst>
              <a:gd name="adj" fmla="val 10282"/>
            </a:avLst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ADA368-7E7A-451A-8579-403F6DDB7246}"/>
              </a:ext>
            </a:extLst>
          </p:cNvPr>
          <p:cNvSpPr/>
          <p:nvPr/>
        </p:nvSpPr>
        <p:spPr>
          <a:xfrm>
            <a:off x="8621329" y="5424966"/>
            <a:ext cx="1591287" cy="865372"/>
          </a:xfrm>
          <a:prstGeom prst="roundRect">
            <a:avLst>
              <a:gd name="adj" fmla="val 10282"/>
            </a:avLst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1F6BB2-9945-4AA2-B188-87C255990F1D}"/>
              </a:ext>
            </a:extLst>
          </p:cNvPr>
          <p:cNvSpPr/>
          <p:nvPr/>
        </p:nvSpPr>
        <p:spPr>
          <a:xfrm>
            <a:off x="5500935" y="3969250"/>
            <a:ext cx="2211269" cy="778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혹은 </a:t>
            </a:r>
            <a:r>
              <a:rPr lang="en-US" altLang="ko-KR" dirty="0"/>
              <a:t>TOOLS-</a:t>
            </a:r>
          </a:p>
          <a:p>
            <a:pPr algn="ctr"/>
            <a:r>
              <a:rPr lang="en-US" altLang="ko-KR" dirty="0"/>
              <a:t>Run manage.py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667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ECAB-A7D3-4391-8E60-C2DA65D9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16" y="-282105"/>
            <a:ext cx="9692640" cy="1325562"/>
          </a:xfrm>
        </p:spPr>
        <p:txBody>
          <a:bodyPr/>
          <a:lstStyle/>
          <a:p>
            <a:r>
              <a:rPr lang="ko-KR" altLang="en-US" dirty="0"/>
              <a:t>모델 만들기 </a:t>
            </a:r>
            <a:r>
              <a:rPr lang="en-US" altLang="ko-KR" sz="2800" b="0" dirty="0"/>
              <a:t>(Post)</a:t>
            </a:r>
            <a:endParaRPr lang="ko-KR" altLang="en-US" b="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8DDDC-C712-4B16-A05F-A62D36B9F663}"/>
              </a:ext>
            </a:extLst>
          </p:cNvPr>
          <p:cNvGrpSpPr/>
          <p:nvPr/>
        </p:nvGrpSpPr>
        <p:grpSpPr>
          <a:xfrm>
            <a:off x="838201" y="1627656"/>
            <a:ext cx="4719735" cy="2428529"/>
            <a:chOff x="780985" y="2084380"/>
            <a:chExt cx="5180122" cy="26654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11C79B-B36C-4552-90DA-6221ED1EF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6638"/>
            <a:stretch/>
          </p:blipFill>
          <p:spPr>
            <a:xfrm>
              <a:off x="780985" y="2084380"/>
              <a:ext cx="4159316" cy="26654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DEEFAF-F6F5-446F-B481-29740EEB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841"/>
            <a:stretch/>
          </p:blipFill>
          <p:spPr>
            <a:xfrm>
              <a:off x="4178300" y="2084380"/>
              <a:ext cx="1782807" cy="266542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51329F-35E6-48C5-B0B7-EB5D3D91F5A1}"/>
              </a:ext>
            </a:extLst>
          </p:cNvPr>
          <p:cNvSpPr txBox="1"/>
          <p:nvPr/>
        </p:nvSpPr>
        <p:spPr>
          <a:xfrm>
            <a:off x="838200" y="1258324"/>
            <a:ext cx="197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Post </a:t>
            </a:r>
            <a:r>
              <a:rPr lang="ko-KR" altLang="en-US" b="1" dirty="0">
                <a:latin typeface="+mn-ea"/>
              </a:rPr>
              <a:t>모델 만들기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8FA2F-DF65-4D17-B5C1-690891A8D9C2}"/>
              </a:ext>
            </a:extLst>
          </p:cNvPr>
          <p:cNvSpPr txBox="1"/>
          <p:nvPr/>
        </p:nvSpPr>
        <p:spPr>
          <a:xfrm>
            <a:off x="6148921" y="1258324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settings.py</a:t>
            </a:r>
            <a:r>
              <a:rPr lang="ko-KR" altLang="en-US" b="1" dirty="0">
                <a:latin typeface="+mn-ea"/>
              </a:rPr>
              <a:t>에 </a:t>
            </a:r>
            <a:r>
              <a:rPr lang="en-US" altLang="ko-KR" b="1" dirty="0">
                <a:latin typeface="+mn-ea"/>
              </a:rPr>
              <a:t>App </a:t>
            </a:r>
            <a:r>
              <a:rPr lang="ko-KR" altLang="en-US" b="1" dirty="0">
                <a:latin typeface="+mn-ea"/>
              </a:rPr>
              <a:t>추가하기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7CD99B-6404-4B78-B973-8AD7B90BAF02}"/>
              </a:ext>
            </a:extLst>
          </p:cNvPr>
          <p:cNvGrpSpPr/>
          <p:nvPr/>
        </p:nvGrpSpPr>
        <p:grpSpPr>
          <a:xfrm>
            <a:off x="957941" y="4984628"/>
            <a:ext cx="6073563" cy="1404449"/>
            <a:chOff x="58057" y="1855780"/>
            <a:chExt cx="12075886" cy="27924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8CA913F-9BAE-4A9D-88A7-E245C90CC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983"/>
            <a:stretch/>
          </p:blipFill>
          <p:spPr>
            <a:xfrm>
              <a:off x="58057" y="1855780"/>
              <a:ext cx="12075886" cy="179481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488F281-8A90-4039-B3D4-1627CEC50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8095"/>
            <a:stretch/>
          </p:blipFill>
          <p:spPr>
            <a:xfrm>
              <a:off x="58057" y="3650594"/>
              <a:ext cx="12075886" cy="99761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2B4EA5-06FB-4E42-9C57-DE93BC353BAF}"/>
              </a:ext>
            </a:extLst>
          </p:cNvPr>
          <p:cNvGrpSpPr/>
          <p:nvPr/>
        </p:nvGrpSpPr>
        <p:grpSpPr>
          <a:xfrm>
            <a:off x="6178749" y="1627656"/>
            <a:ext cx="4432624" cy="3107509"/>
            <a:chOff x="0" y="1327625"/>
            <a:chExt cx="9609639" cy="67368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1C7A07-C432-4B78-9287-62C2AE8BB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771"/>
            <a:stretch/>
          </p:blipFill>
          <p:spPr>
            <a:xfrm>
              <a:off x="0" y="1327625"/>
              <a:ext cx="5270500" cy="42027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78DED02-DFBA-44A7-B4D0-7F230EC69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91" r="28588"/>
            <a:stretch/>
          </p:blipFill>
          <p:spPr>
            <a:xfrm>
              <a:off x="12700" y="5397501"/>
              <a:ext cx="8648700" cy="26669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957099-14A8-40AB-A72C-9ACCBE232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354"/>
            <a:stretch/>
          </p:blipFill>
          <p:spPr>
            <a:xfrm>
              <a:off x="4897939" y="1327625"/>
              <a:ext cx="4711700" cy="42027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D1B57C2-51B3-409C-9541-9B20BBF13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876" t="3791"/>
            <a:stretch/>
          </p:blipFill>
          <p:spPr>
            <a:xfrm>
              <a:off x="8064500" y="5397501"/>
              <a:ext cx="1468388" cy="26669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5851B3-7911-403E-AFBF-17C327C867B5}"/>
              </a:ext>
            </a:extLst>
          </p:cNvPr>
          <p:cNvSpPr txBox="1"/>
          <p:nvPr/>
        </p:nvSpPr>
        <p:spPr>
          <a:xfrm>
            <a:off x="926862" y="4640349"/>
            <a:ext cx="390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데이터베이스에 </a:t>
            </a:r>
            <a:r>
              <a:rPr lang="en-US" altLang="ko-KR" b="1" dirty="0">
                <a:latin typeface="+mn-ea"/>
              </a:rPr>
              <a:t>Post </a:t>
            </a:r>
            <a:r>
              <a:rPr lang="ko-KR" altLang="en-US" b="1" dirty="0">
                <a:latin typeface="+mn-ea"/>
              </a:rPr>
              <a:t>모델 반영하기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FFDF45-37CE-45BB-8B0E-47B2BA6C78F4}"/>
              </a:ext>
            </a:extLst>
          </p:cNvPr>
          <p:cNvSpPr/>
          <p:nvPr/>
        </p:nvSpPr>
        <p:spPr>
          <a:xfrm>
            <a:off x="4305300" y="2247900"/>
            <a:ext cx="1185774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테이블 선언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C1906B-101D-4690-935C-AD591FA1C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346" y="5009681"/>
            <a:ext cx="3734321" cy="10574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3E5873-2580-4E02-A611-1A72C6457D8A}"/>
              </a:ext>
            </a:extLst>
          </p:cNvPr>
          <p:cNvSpPr/>
          <p:nvPr/>
        </p:nvSpPr>
        <p:spPr>
          <a:xfrm>
            <a:off x="7820025" y="5230369"/>
            <a:ext cx="1781175" cy="62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Migration</a:t>
            </a:r>
            <a:r>
              <a:rPr lang="ko-KR" altLang="en-US" dirty="0"/>
              <a:t>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1939BC-7697-43B8-AFE7-4FE826D4FF64}"/>
              </a:ext>
            </a:extLst>
          </p:cNvPr>
          <p:cNvSpPr/>
          <p:nvPr/>
        </p:nvSpPr>
        <p:spPr>
          <a:xfrm>
            <a:off x="7915275" y="6171793"/>
            <a:ext cx="1781175" cy="625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Migration</a:t>
            </a:r>
            <a:r>
              <a:rPr lang="ko-KR" altLang="en-US" dirty="0"/>
              <a:t> 반영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106FBC-E794-4E5F-B57A-A509DE4DC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714" y="5981578"/>
            <a:ext cx="310558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1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C261C-EF83-427C-AE9B-882DF8F4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Migration</a:t>
            </a:r>
            <a:r>
              <a:rPr lang="ko-KR" altLang="en-US" dirty="0"/>
              <a:t> 무시하기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37C22-243C-4455-BB1C-6547352A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각각의 마이그레이션은 현재 </a:t>
            </a:r>
            <a:r>
              <a:rPr lang="en-US" altLang="ko-KR" dirty="0" err="1"/>
              <a:t>db</a:t>
            </a:r>
            <a:r>
              <a:rPr lang="ko-KR" altLang="en-US" dirty="0"/>
              <a:t>의 상태와 변화할 상태를 나타냄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0001</a:t>
            </a:r>
            <a:r>
              <a:rPr lang="en-US" altLang="ko-KR" dirty="0"/>
              <a:t>_</a:t>
            </a:r>
            <a:r>
              <a:rPr lang="en-US" altLang="ko-KR" dirty="0">
                <a:solidFill>
                  <a:schemeClr val="accent2"/>
                </a:solidFill>
              </a:rPr>
              <a:t>initial</a:t>
            </a:r>
            <a:r>
              <a:rPr lang="en-US" altLang="ko-KR" dirty="0"/>
              <a:t>.py -&gt; </a:t>
            </a:r>
            <a:r>
              <a:rPr lang="ko-KR" altLang="en-US" dirty="0">
                <a:solidFill>
                  <a:schemeClr val="accent2"/>
                </a:solidFill>
              </a:rPr>
              <a:t>초기</a:t>
            </a:r>
            <a:r>
              <a:rPr lang="ko-KR" altLang="en-US" dirty="0"/>
              <a:t> 상태에서 </a:t>
            </a:r>
            <a:r>
              <a:rPr lang="en-US" altLang="ko-KR" dirty="0">
                <a:solidFill>
                  <a:srgbClr val="FF0000"/>
                </a:solidFill>
              </a:rPr>
              <a:t>0001</a:t>
            </a:r>
            <a:r>
              <a:rPr lang="ko-KR" altLang="en-US" dirty="0"/>
              <a:t>상태로 변경</a:t>
            </a:r>
            <a:endParaRPr lang="en-US" altLang="ko-KR" dirty="0"/>
          </a:p>
          <a:p>
            <a:r>
              <a:rPr lang="ko-KR" altLang="en-US" dirty="0"/>
              <a:t>우리의 </a:t>
            </a:r>
            <a:r>
              <a:rPr lang="en-US" altLang="ko-KR" dirty="0" err="1"/>
              <a:t>sqlite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/>
              <a:t>ignore</a:t>
            </a:r>
            <a:r>
              <a:rPr lang="ko-KR" altLang="en-US" dirty="0"/>
              <a:t>되어 있으므로 </a:t>
            </a:r>
            <a:r>
              <a:rPr lang="en-US" altLang="ko-KR" dirty="0"/>
              <a:t>clone</a:t>
            </a:r>
            <a:r>
              <a:rPr lang="ko-KR" altLang="en-US" dirty="0"/>
              <a:t>시 </a:t>
            </a:r>
            <a:r>
              <a:rPr lang="en-US" altLang="ko-KR" dirty="0"/>
              <a:t>local </a:t>
            </a:r>
            <a:r>
              <a:rPr lang="en-US" altLang="ko-KR" dirty="0" err="1"/>
              <a:t>sqlite</a:t>
            </a:r>
            <a:r>
              <a:rPr lang="ko-KR" altLang="en-US" dirty="0"/>
              <a:t>가 유지됨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 err="1"/>
              <a:t>sqlite</a:t>
            </a:r>
            <a:r>
              <a:rPr lang="ko-KR" altLang="en-US" dirty="0"/>
              <a:t>의 상태는 초기일까 </a:t>
            </a:r>
            <a:r>
              <a:rPr lang="en-US" altLang="ko-KR" dirty="0"/>
              <a:t>0001</a:t>
            </a:r>
            <a:r>
              <a:rPr lang="ko-KR" altLang="en-US" dirty="0"/>
              <a:t>일까</a:t>
            </a:r>
            <a:r>
              <a:rPr lang="en-US" altLang="ko-KR" dirty="0"/>
              <a:t>? -&gt;</a:t>
            </a:r>
            <a:r>
              <a:rPr lang="ko-KR" altLang="en-US" dirty="0"/>
              <a:t>모른다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 마이그레이션 내용은 </a:t>
            </a:r>
            <a:r>
              <a:rPr lang="en-US" altLang="ko-KR" dirty="0"/>
              <a:t>git</a:t>
            </a:r>
            <a:r>
              <a:rPr lang="ko-KR" altLang="en-US" dirty="0"/>
              <a:t>에서 무시하여야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Gitignore</a:t>
            </a:r>
            <a:r>
              <a:rPr lang="ko-KR" altLang="en-US" dirty="0"/>
              <a:t>에 </a:t>
            </a:r>
            <a:r>
              <a:rPr lang="en-US" altLang="ko-KR" dirty="0"/>
              <a:t>migrations/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64B5E-8747-4F42-AAC6-CF9FE66F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935" y="4219488"/>
            <a:ext cx="2724530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ECAB-A7D3-4391-8E60-C2DA65D9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4720"/>
            <a:ext cx="9692640" cy="1325562"/>
          </a:xfrm>
        </p:spPr>
        <p:txBody>
          <a:bodyPr/>
          <a:lstStyle/>
          <a:p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페이지에 </a:t>
            </a:r>
            <a:r>
              <a:rPr lang="en-US" altLang="ko-KR" dirty="0"/>
              <a:t>Post </a:t>
            </a:r>
            <a:r>
              <a:rPr lang="ko-KR" altLang="en-US" dirty="0"/>
              <a:t>모델 추가하기</a:t>
            </a:r>
            <a:endParaRPr lang="ko-KR" altLang="en-US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51329F-35E6-48C5-B0B7-EB5D3D91F5A1}"/>
              </a:ext>
            </a:extLst>
          </p:cNvPr>
          <p:cNvSpPr txBox="1"/>
          <p:nvPr/>
        </p:nvSpPr>
        <p:spPr>
          <a:xfrm>
            <a:off x="838200" y="1258324"/>
            <a:ext cx="320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Post </a:t>
            </a:r>
            <a:r>
              <a:rPr lang="ko-KR" altLang="en-US" b="1" dirty="0">
                <a:latin typeface="+mn-ea"/>
              </a:rPr>
              <a:t>모델 </a:t>
            </a:r>
            <a:r>
              <a:rPr lang="en-US" altLang="ko-KR" b="1" dirty="0">
                <a:latin typeface="+mn-ea"/>
              </a:rPr>
              <a:t>admin</a:t>
            </a:r>
            <a:r>
              <a:rPr lang="ko-KR" altLang="en-US" b="1" dirty="0">
                <a:latin typeface="+mn-ea"/>
              </a:rPr>
              <a:t>에 등록하기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8FA2F-DF65-4D17-B5C1-690891A8D9C2}"/>
              </a:ext>
            </a:extLst>
          </p:cNvPr>
          <p:cNvSpPr txBox="1"/>
          <p:nvPr/>
        </p:nvSpPr>
        <p:spPr>
          <a:xfrm>
            <a:off x="5607455" y="1258324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Admin </a:t>
            </a:r>
            <a:r>
              <a:rPr lang="ko-KR" altLang="en-US" b="1" dirty="0">
                <a:latin typeface="+mn-ea"/>
              </a:rPr>
              <a:t>페이지에서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851B3-7911-403E-AFBF-17C327C867B5}"/>
              </a:ext>
            </a:extLst>
          </p:cNvPr>
          <p:cNvSpPr txBox="1"/>
          <p:nvPr/>
        </p:nvSpPr>
        <p:spPr>
          <a:xfrm>
            <a:off x="838200" y="3786620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Admin</a:t>
            </a:r>
            <a:r>
              <a:rPr lang="ko-KR" altLang="en-US" b="1" dirty="0">
                <a:latin typeface="+mn-ea"/>
              </a:rPr>
              <a:t>에서 새로운 </a:t>
            </a:r>
            <a:r>
              <a:rPr lang="en-US" altLang="ko-KR" b="1" dirty="0">
                <a:latin typeface="+mn-ea"/>
              </a:rPr>
              <a:t>post</a:t>
            </a:r>
            <a:r>
              <a:rPr lang="ko-KR" altLang="en-US" b="1" dirty="0">
                <a:latin typeface="+mn-ea"/>
              </a:rPr>
              <a:t> 작성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033420-E3CB-4288-B347-C72B585EAB2A}"/>
              </a:ext>
            </a:extLst>
          </p:cNvPr>
          <p:cNvGrpSpPr/>
          <p:nvPr/>
        </p:nvGrpSpPr>
        <p:grpSpPr>
          <a:xfrm>
            <a:off x="852956" y="1625690"/>
            <a:ext cx="4300579" cy="1586512"/>
            <a:chOff x="852957" y="1842488"/>
            <a:chExt cx="3259058" cy="12022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049D1E-86CC-401F-B7D3-E324ECB33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076"/>
            <a:stretch/>
          </p:blipFill>
          <p:spPr>
            <a:xfrm>
              <a:off x="852957" y="1842488"/>
              <a:ext cx="2556670" cy="12022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75CD95-02CD-48DB-823C-B24145299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73"/>
            <a:stretch/>
          </p:blipFill>
          <p:spPr>
            <a:xfrm>
              <a:off x="2878839" y="1842488"/>
              <a:ext cx="1233176" cy="120228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8F9ED-1E5D-4F1E-8D0D-2C0FFF87B5B8}"/>
              </a:ext>
            </a:extLst>
          </p:cNvPr>
          <p:cNvGrpSpPr/>
          <p:nvPr/>
        </p:nvGrpSpPr>
        <p:grpSpPr>
          <a:xfrm>
            <a:off x="5646461" y="1677379"/>
            <a:ext cx="6014580" cy="2003799"/>
            <a:chOff x="4830816" y="1842487"/>
            <a:chExt cx="6275970" cy="209088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E288017-CDC3-4318-AC76-A36279EE06DA}"/>
                </a:ext>
              </a:extLst>
            </p:cNvPr>
            <p:cNvPicPr/>
            <p:nvPr/>
          </p:nvPicPr>
          <p:blipFill rotWithShape="1">
            <a:blip r:embed="rId3"/>
            <a:srcRect t="15283" r="12526" b="22621"/>
            <a:stretch/>
          </p:blipFill>
          <p:spPr>
            <a:xfrm>
              <a:off x="4830816" y="1842487"/>
              <a:ext cx="6275970" cy="2090883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B04A454-79D8-4436-8FE4-B4B2176CE184}"/>
                </a:ext>
              </a:extLst>
            </p:cNvPr>
            <p:cNvSpPr/>
            <p:nvPr/>
          </p:nvSpPr>
          <p:spPr>
            <a:xfrm>
              <a:off x="4978400" y="3280229"/>
              <a:ext cx="4238171" cy="653141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CCC4B72-DE44-45CA-9A0A-0006C2012B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155952"/>
            <a:ext cx="4113841" cy="246256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EC26129-A201-4A2F-B68D-7EA942BDA95B}"/>
              </a:ext>
            </a:extLst>
          </p:cNvPr>
          <p:cNvSpPr/>
          <p:nvPr/>
        </p:nvSpPr>
        <p:spPr>
          <a:xfrm>
            <a:off x="5056771" y="2685143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04D5397-0BCF-49F4-B8AD-F099818DA710}"/>
              </a:ext>
            </a:extLst>
          </p:cNvPr>
          <p:cNvSpPr/>
          <p:nvPr/>
        </p:nvSpPr>
        <p:spPr>
          <a:xfrm rot="8100000">
            <a:off x="4953905" y="3793513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259DD6-07C8-404E-8138-3F9B82C2B3C7}"/>
              </a:ext>
            </a:extLst>
          </p:cNvPr>
          <p:cNvSpPr/>
          <p:nvPr/>
        </p:nvSpPr>
        <p:spPr>
          <a:xfrm>
            <a:off x="5056770" y="5332073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C90A34-6746-4846-9297-A221CFF211D8}"/>
              </a:ext>
            </a:extLst>
          </p:cNvPr>
          <p:cNvGrpSpPr/>
          <p:nvPr/>
        </p:nvGrpSpPr>
        <p:grpSpPr>
          <a:xfrm>
            <a:off x="5695069" y="4066884"/>
            <a:ext cx="4930024" cy="2530377"/>
            <a:chOff x="5890525" y="4458611"/>
            <a:chExt cx="4426658" cy="227202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432AE89-AC1E-4C51-B608-E1FC29718973}"/>
                </a:ext>
              </a:extLst>
            </p:cNvPr>
            <p:cNvPicPr/>
            <p:nvPr/>
          </p:nvPicPr>
          <p:blipFill rotWithShape="1">
            <a:blip r:embed="rId5"/>
            <a:srcRect t="14615" r="61383"/>
            <a:stretch/>
          </p:blipFill>
          <p:spPr>
            <a:xfrm>
              <a:off x="5890525" y="4458827"/>
              <a:ext cx="2213329" cy="227180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65F5795-1CF9-4A2B-A2B4-AC50D12C07EF}"/>
                </a:ext>
              </a:extLst>
            </p:cNvPr>
            <p:cNvPicPr/>
            <p:nvPr/>
          </p:nvPicPr>
          <p:blipFill rotWithShape="1">
            <a:blip r:embed="rId5"/>
            <a:srcRect l="54991" t="14615" r="6392"/>
            <a:stretch/>
          </p:blipFill>
          <p:spPr>
            <a:xfrm>
              <a:off x="8103854" y="4458611"/>
              <a:ext cx="2213329" cy="227180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A540351-FF70-4169-A449-0DDD2B785384}"/>
              </a:ext>
            </a:extLst>
          </p:cNvPr>
          <p:cNvSpPr txBox="1"/>
          <p:nvPr/>
        </p:nvSpPr>
        <p:spPr>
          <a:xfrm>
            <a:off x="5656721" y="3767299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새로운 </a:t>
            </a:r>
            <a:r>
              <a:rPr lang="en-US" altLang="ko-KR" b="1" dirty="0">
                <a:latin typeface="+mn-ea"/>
              </a:rPr>
              <a:t>post</a:t>
            </a:r>
            <a:r>
              <a:rPr lang="ko-KR" altLang="en-US" b="1" dirty="0">
                <a:latin typeface="+mn-ea"/>
              </a:rPr>
              <a:t>가 등록됨</a:t>
            </a:r>
          </a:p>
        </p:txBody>
      </p:sp>
    </p:spTree>
    <p:extLst>
      <p:ext uri="{BB962C8B-B14F-4D97-AF65-F5344CB8AC3E}">
        <p14:creationId xmlns:p14="http://schemas.microsoft.com/office/powerpoint/2010/main" val="267836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D7BDB-4932-485D-BA3C-C6A19464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이게 가능하죠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AE59A-9E07-47E2-A130-1DF757F0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추가된 </a:t>
            </a:r>
            <a:r>
              <a:rPr lang="en-US" altLang="ko-KR" dirty="0"/>
              <a:t>model</a:t>
            </a:r>
            <a:r>
              <a:rPr lang="ko-KR" altLang="en-US" dirty="0"/>
              <a:t>에 대한 </a:t>
            </a:r>
            <a:r>
              <a:rPr lang="en-US" altLang="ko-KR" dirty="0"/>
              <a:t>CRUD </a:t>
            </a:r>
            <a:r>
              <a:rPr lang="ko-KR" altLang="en-US" dirty="0"/>
              <a:t>액션이 기본으로 정의됨</a:t>
            </a:r>
            <a:endParaRPr lang="en-US" altLang="ko-KR" dirty="0"/>
          </a:p>
          <a:p>
            <a:pPr lvl="1"/>
            <a:r>
              <a:rPr lang="en-US" altLang="ko-KR" dirty="0"/>
              <a:t>Create</a:t>
            </a:r>
          </a:p>
          <a:p>
            <a:pPr lvl="1"/>
            <a:r>
              <a:rPr lang="en-US" altLang="ko-KR" dirty="0"/>
              <a:t>Read</a:t>
            </a:r>
          </a:p>
          <a:p>
            <a:pPr lvl="1"/>
            <a:r>
              <a:rPr lang="en-US" altLang="ko-KR" dirty="0"/>
              <a:t>Update</a:t>
            </a:r>
          </a:p>
          <a:p>
            <a:pPr lvl="1"/>
            <a:r>
              <a:rPr lang="en-US" altLang="ko-KR" dirty="0"/>
              <a:t>Destroy</a:t>
            </a:r>
          </a:p>
          <a:p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(Post)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-&gt;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어드민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페이지에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Post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모델에 대한 액션을 등록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7B8A52D-1F2A-4AE6-B140-6B039590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BCA18-CF14-4FD3-81ED-2AFE0234082F}"/>
              </a:ext>
            </a:extLst>
          </p:cNvPr>
          <p:cNvSpPr txBox="1"/>
          <p:nvPr/>
        </p:nvSpPr>
        <p:spPr>
          <a:xfrm>
            <a:off x="5834063" y="5995471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https://docs.djangoproject.com/ko/</a:t>
            </a:r>
            <a:r>
              <a:rPr lang="en-US" altLang="ko-KR" dirty="0"/>
              <a:t>3.2</a:t>
            </a:r>
            <a:r>
              <a:rPr lang="ko-KR" alt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54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BD4F3C-F687-4EB9-9825-A8785AD2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264150" cy="2852737"/>
          </a:xfrm>
        </p:spPr>
        <p:txBody>
          <a:bodyPr/>
          <a:lstStyle/>
          <a:p>
            <a:r>
              <a:rPr lang="en-US" altLang="ko-KR">
                <a:latin typeface="+mj-ea"/>
              </a:rPr>
              <a:t>Django</a:t>
            </a:r>
            <a:endParaRPr lang="ko-KR" altLang="en-US" dirty="0">
              <a:latin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D6B472-DBF0-43B1-8F90-90D0A5A1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/>
          <a:p>
            <a:r>
              <a:rPr lang="ko-KR" altLang="en-US"/>
              <a:t>장고의 역할</a:t>
            </a:r>
            <a:endParaRPr lang="ko-KR" altLang="en-US" dirty="0"/>
          </a:p>
        </p:txBody>
      </p:sp>
      <p:pic>
        <p:nvPicPr>
          <p:cNvPr id="1026" name="Picture 2" descr="Djnago 기초] 1장. Python Django란?. Python Django(파이썬 장고/드잔고...)는 파이썬 기반의… | by  프시케 | Medium">
            <a:extLst>
              <a:ext uri="{FF2B5EF4-FFF2-40B4-BE49-F238E27FC236}">
                <a16:creationId xmlns:a16="http://schemas.microsoft.com/office/drawing/2014/main" id="{3EB8A89D-5C3F-442A-8734-7479B18A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69" y="1496291"/>
            <a:ext cx="7798570" cy="43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E4F52-C603-4461-BD1E-700C34CD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발견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25956-9277-4570-AAA1-FBCA4953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Post object</a:t>
            </a:r>
            <a:r>
              <a:rPr lang="ko-KR" altLang="en-US" dirty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글 제목</a:t>
            </a:r>
            <a:r>
              <a:rPr lang="en-US" altLang="ko-KR" dirty="0"/>
              <a:t>"</a:t>
            </a:r>
            <a:r>
              <a:rPr lang="ko-KR" altLang="en-US" dirty="0"/>
              <a:t>이 목록에 나타나게 하려면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Post </a:t>
            </a:r>
            <a:r>
              <a:rPr lang="ko-KR" altLang="en-US" dirty="0"/>
              <a:t>모델의 </a:t>
            </a:r>
            <a:r>
              <a:rPr lang="en-US" altLang="ko-KR" dirty="0"/>
              <a:t>title </a:t>
            </a:r>
            <a:r>
              <a:rPr lang="ko-KR" altLang="en-US" dirty="0"/>
              <a:t>필드가 객체의 대표가 되도록 설정</a:t>
            </a:r>
            <a:endParaRPr lang="en-US" altLang="ko-KR" dirty="0"/>
          </a:p>
          <a:p>
            <a:pPr lvl="1"/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값을 번호로 써볼까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F6629-28CE-4FCA-97FF-BA226985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05" y="3790846"/>
            <a:ext cx="422969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2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ECAB-A7D3-4391-8E60-C2DA65D9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69" y="-73246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__str__</a:t>
            </a:r>
            <a:r>
              <a:rPr lang="ko-KR" altLang="en-US" dirty="0"/>
              <a:t> 함수로 모델의 </a:t>
            </a:r>
            <a:r>
              <a:rPr lang="en-US" altLang="ko-KR" dirty="0"/>
              <a:t>string </a:t>
            </a:r>
            <a:r>
              <a:rPr lang="ko-KR" altLang="en-US" dirty="0"/>
              <a:t>표현 방법 정의하기</a:t>
            </a:r>
            <a:endParaRPr lang="ko-KR" altLang="en-US" b="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259DD6-07C8-404E-8138-3F9B82C2B3C7}"/>
              </a:ext>
            </a:extLst>
          </p:cNvPr>
          <p:cNvSpPr/>
          <p:nvPr/>
        </p:nvSpPr>
        <p:spPr>
          <a:xfrm>
            <a:off x="4995810" y="3151282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40351-FF70-4169-A449-0DDD2B785384}"/>
              </a:ext>
            </a:extLst>
          </p:cNvPr>
          <p:cNvSpPr txBox="1"/>
          <p:nvPr/>
        </p:nvSpPr>
        <p:spPr>
          <a:xfrm>
            <a:off x="5900174" y="1401265"/>
            <a:ext cx="4165371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Before: post </a:t>
            </a:r>
            <a:r>
              <a:rPr lang="ko-KR" altLang="en-US" b="1" dirty="0">
                <a:latin typeface="+mn-ea"/>
              </a:rPr>
              <a:t>모델에 번호만 붙은 상태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7A76FB-7BE1-4257-9EB7-2EE98D95CA94}"/>
              </a:ext>
            </a:extLst>
          </p:cNvPr>
          <p:cNvPicPr/>
          <p:nvPr/>
        </p:nvPicPr>
        <p:blipFill rotWithShape="1">
          <a:blip r:embed="rId2"/>
          <a:srcRect l="1642" t="45003" r="57314" b="3708"/>
          <a:stretch/>
        </p:blipFill>
        <p:spPr>
          <a:xfrm>
            <a:off x="6055145" y="1862357"/>
            <a:ext cx="4320164" cy="2488660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406B8A1-0823-4EAC-8278-FDE12261C509}"/>
              </a:ext>
            </a:extLst>
          </p:cNvPr>
          <p:cNvGrpSpPr/>
          <p:nvPr/>
        </p:nvGrpSpPr>
        <p:grpSpPr>
          <a:xfrm>
            <a:off x="796384" y="1862357"/>
            <a:ext cx="4868219" cy="3316806"/>
            <a:chOff x="3185159" y="1842128"/>
            <a:chExt cx="4868219" cy="331680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5D021F0-BCBD-4384-B142-9588FDCBC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32"/>
            <a:stretch/>
          </p:blipFill>
          <p:spPr>
            <a:xfrm>
              <a:off x="5881678" y="1842128"/>
              <a:ext cx="2171700" cy="331680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5828A68-1C91-4868-84F9-0B8BF9491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175"/>
            <a:stretch/>
          </p:blipFill>
          <p:spPr>
            <a:xfrm>
              <a:off x="3185159" y="1842128"/>
              <a:ext cx="4297683" cy="331680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17B04A7-A28E-4C42-A34E-334A12061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93" b="83864"/>
            <a:stretch/>
          </p:blipFill>
          <p:spPr>
            <a:xfrm>
              <a:off x="6275069" y="1842128"/>
              <a:ext cx="1775460" cy="535205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892FF05-2B43-4991-8E2E-344ED925F247}"/>
              </a:ext>
            </a:extLst>
          </p:cNvPr>
          <p:cNvPicPr/>
          <p:nvPr/>
        </p:nvPicPr>
        <p:blipFill rotWithShape="1">
          <a:blip r:embed="rId4"/>
          <a:srcRect l="2171" t="45771" r="61084" b="16833"/>
          <a:stretch/>
        </p:blipFill>
        <p:spPr>
          <a:xfrm>
            <a:off x="6096000" y="4417158"/>
            <a:ext cx="4424314" cy="2075717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2CF1EEA-8385-4150-B2AE-007BADB7A638}"/>
              </a:ext>
            </a:extLst>
          </p:cNvPr>
          <p:cNvSpPr/>
          <p:nvPr/>
        </p:nvSpPr>
        <p:spPr>
          <a:xfrm rot="5400000">
            <a:off x="6449912" y="4313592"/>
            <a:ext cx="1507454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45FC1-AAE9-4CA0-AA14-006BEB124545}"/>
              </a:ext>
            </a:extLst>
          </p:cNvPr>
          <p:cNvSpPr txBox="1"/>
          <p:nvPr/>
        </p:nvSpPr>
        <p:spPr>
          <a:xfrm>
            <a:off x="796384" y="1404662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__str__ </a:t>
            </a:r>
            <a:r>
              <a:rPr lang="ko-KR" altLang="en-US" b="1" dirty="0">
                <a:latin typeface="+mn-ea"/>
              </a:rPr>
              <a:t>함수 정의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EA342D-9589-4029-B9C1-E964B04742E4}"/>
              </a:ext>
            </a:extLst>
          </p:cNvPr>
          <p:cNvSpPr/>
          <p:nvPr/>
        </p:nvSpPr>
        <p:spPr>
          <a:xfrm>
            <a:off x="6507480" y="3151282"/>
            <a:ext cx="1100226" cy="610043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DD5484-D031-4EA0-9C27-DDA5C9B58AFA}"/>
              </a:ext>
            </a:extLst>
          </p:cNvPr>
          <p:cNvSpPr/>
          <p:nvPr/>
        </p:nvSpPr>
        <p:spPr>
          <a:xfrm>
            <a:off x="6522386" y="5334920"/>
            <a:ext cx="1897713" cy="610043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42D9FB-8DDD-4692-9476-6D0D1D5762E5}"/>
              </a:ext>
            </a:extLst>
          </p:cNvPr>
          <p:cNvSpPr txBox="1"/>
          <p:nvPr/>
        </p:nvSpPr>
        <p:spPr>
          <a:xfrm>
            <a:off x="6096000" y="4417676"/>
            <a:ext cx="37122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After: post</a:t>
            </a:r>
            <a:r>
              <a:rPr lang="ko-KR" altLang="en-US" b="1" dirty="0">
                <a:latin typeface="+mn-ea"/>
              </a:rPr>
              <a:t>의 </a:t>
            </a:r>
            <a:r>
              <a:rPr lang="en-US" altLang="ko-KR" b="1" dirty="0">
                <a:latin typeface="+mn-ea"/>
              </a:rPr>
              <a:t>pk</a:t>
            </a:r>
            <a:r>
              <a:rPr lang="ko-KR" altLang="en-US" b="1" dirty="0">
                <a:latin typeface="+mn-ea"/>
              </a:rPr>
              <a:t>값과 </a:t>
            </a:r>
            <a:r>
              <a:rPr lang="en-US" altLang="ko-KR" b="1" dirty="0">
                <a:latin typeface="+mn-ea"/>
              </a:rPr>
              <a:t>title</a:t>
            </a:r>
            <a:r>
              <a:rPr lang="ko-KR" altLang="en-US" b="1" dirty="0">
                <a:latin typeface="+mn-ea"/>
              </a:rPr>
              <a:t>로 표현</a:t>
            </a:r>
          </a:p>
        </p:txBody>
      </p:sp>
    </p:spTree>
    <p:extLst>
      <p:ext uri="{BB962C8B-B14F-4D97-AF65-F5344CB8AC3E}">
        <p14:creationId xmlns:p14="http://schemas.microsoft.com/office/powerpoint/2010/main" val="471289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ECAB-A7D3-4391-8E60-C2DA65D9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84" y="-217745"/>
            <a:ext cx="9692640" cy="1325562"/>
          </a:xfrm>
        </p:spPr>
        <p:txBody>
          <a:bodyPr>
            <a:normAutofit/>
          </a:bodyPr>
          <a:lstStyle/>
          <a:p>
            <a:r>
              <a:rPr lang="ko-KR" altLang="en-US" dirty="0"/>
              <a:t>서울 기준으로 작성 시각 설정하기</a:t>
            </a:r>
            <a:endParaRPr lang="ko-KR" altLang="en-US" b="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259DD6-07C8-404E-8138-3F9B82C2B3C7}"/>
              </a:ext>
            </a:extLst>
          </p:cNvPr>
          <p:cNvSpPr/>
          <p:nvPr/>
        </p:nvSpPr>
        <p:spPr>
          <a:xfrm>
            <a:off x="4995810" y="3151282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40351-FF70-4169-A449-0DDD2B785384}"/>
              </a:ext>
            </a:extLst>
          </p:cNvPr>
          <p:cNvSpPr txBox="1"/>
          <p:nvPr/>
        </p:nvSpPr>
        <p:spPr>
          <a:xfrm>
            <a:off x="5900174" y="1401265"/>
            <a:ext cx="343760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Before: UTZ (</a:t>
            </a:r>
            <a:r>
              <a:rPr lang="ko-KR" altLang="en-US" b="1" dirty="0">
                <a:latin typeface="+mn-ea"/>
              </a:rPr>
              <a:t>그리니치 표준시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45FC1-AAE9-4CA0-AA14-006BEB124545}"/>
              </a:ext>
            </a:extLst>
          </p:cNvPr>
          <p:cNvSpPr txBox="1"/>
          <p:nvPr/>
        </p:nvSpPr>
        <p:spPr>
          <a:xfrm>
            <a:off x="796384" y="1404662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Settings.py</a:t>
            </a:r>
            <a:r>
              <a:rPr lang="ko-KR" altLang="en-US" b="1" dirty="0">
                <a:latin typeface="+mn-ea"/>
              </a:rPr>
              <a:t>에서 </a:t>
            </a:r>
            <a:r>
              <a:rPr lang="en-US" altLang="ko-KR" b="1" dirty="0">
                <a:latin typeface="+mn-ea"/>
              </a:rPr>
              <a:t>TIME_ZONE </a:t>
            </a:r>
            <a:r>
              <a:rPr lang="ko-KR" altLang="en-US" b="1" dirty="0">
                <a:latin typeface="+mn-ea"/>
              </a:rPr>
              <a:t>설정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DDD5484-D031-4EA0-9C27-DDA5C9B58AFA}"/>
              </a:ext>
            </a:extLst>
          </p:cNvPr>
          <p:cNvSpPr/>
          <p:nvPr/>
        </p:nvSpPr>
        <p:spPr>
          <a:xfrm>
            <a:off x="6213290" y="5003954"/>
            <a:ext cx="2942177" cy="890805"/>
          </a:xfrm>
          <a:prstGeom prst="round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EC1E35-9D62-4A02-89C7-A4E6A6F20698}"/>
              </a:ext>
            </a:extLst>
          </p:cNvPr>
          <p:cNvGrpSpPr/>
          <p:nvPr/>
        </p:nvGrpSpPr>
        <p:grpSpPr>
          <a:xfrm>
            <a:off x="672029" y="1862357"/>
            <a:ext cx="4097614" cy="4451527"/>
            <a:chOff x="596385" y="1836736"/>
            <a:chExt cx="4097614" cy="445152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666E90-E269-4148-BDE1-000568075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97"/>
            <a:stretch/>
          </p:blipFill>
          <p:spPr>
            <a:xfrm>
              <a:off x="2192989" y="1836737"/>
              <a:ext cx="2501010" cy="44515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004BF4-AF41-4111-86CD-D6A6346BD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180"/>
            <a:stretch/>
          </p:blipFill>
          <p:spPr>
            <a:xfrm>
              <a:off x="596385" y="1836738"/>
              <a:ext cx="4002658" cy="44515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F7C4A6-CB91-41D3-B71A-754B44DB0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027" b="87977"/>
            <a:stretch/>
          </p:blipFill>
          <p:spPr>
            <a:xfrm>
              <a:off x="2063307" y="1836736"/>
              <a:ext cx="2630692" cy="53520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8BEF42-5D5C-4972-817E-A34F4692DA8B}"/>
              </a:ext>
            </a:extLst>
          </p:cNvPr>
          <p:cNvSpPr txBox="1"/>
          <p:nvPr/>
        </p:nvSpPr>
        <p:spPr>
          <a:xfrm>
            <a:off x="5824727" y="1791409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서울 시각은 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19</a:t>
            </a:r>
            <a:r>
              <a:rPr lang="ko-KR" altLang="en-US" dirty="0"/>
              <a:t>분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Admin</a:t>
            </a:r>
            <a:r>
              <a:rPr lang="ko-KR" altLang="en-US" dirty="0"/>
              <a:t>에서 보이는 작성시각은 오전 </a:t>
            </a:r>
            <a:r>
              <a:rPr lang="en-US" altLang="ko-KR" dirty="0"/>
              <a:t>10</a:t>
            </a:r>
            <a:r>
              <a:rPr lang="ko-KR" altLang="en-US" dirty="0"/>
              <a:t> 시 </a:t>
            </a:r>
            <a:r>
              <a:rPr lang="en-US" altLang="ko-KR" dirty="0"/>
              <a:t>19</a:t>
            </a:r>
            <a:r>
              <a:rPr lang="ko-KR" altLang="en-US" dirty="0"/>
              <a:t>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42D9FB-8DDD-4692-9476-6D0D1D5762E5}"/>
              </a:ext>
            </a:extLst>
          </p:cNvPr>
          <p:cNvSpPr txBox="1"/>
          <p:nvPr/>
        </p:nvSpPr>
        <p:spPr>
          <a:xfrm>
            <a:off x="5963790" y="4526678"/>
            <a:ext cx="19008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After: </a:t>
            </a:r>
            <a:r>
              <a:rPr lang="ko-KR" altLang="en-US" b="1" dirty="0">
                <a:latin typeface="+mn-ea"/>
              </a:rPr>
              <a:t>서울 시각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2CF1EEA-8385-4150-B2AE-007BADB7A638}"/>
              </a:ext>
            </a:extLst>
          </p:cNvPr>
          <p:cNvSpPr/>
          <p:nvPr/>
        </p:nvSpPr>
        <p:spPr>
          <a:xfrm rot="5400000">
            <a:off x="7986337" y="3917510"/>
            <a:ext cx="1609677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1E0D1-DF46-4FE2-A05B-19451EE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1516"/>
            <a:ext cx="3378151" cy="91783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C4DB9B7-131E-40DD-8DFB-145D441E0EA6}"/>
              </a:ext>
            </a:extLst>
          </p:cNvPr>
          <p:cNvSpPr/>
          <p:nvPr/>
        </p:nvSpPr>
        <p:spPr>
          <a:xfrm>
            <a:off x="6096000" y="3023290"/>
            <a:ext cx="2847975" cy="25476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8A6322-8A18-471F-BBA4-FC745D4C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00" y="5109031"/>
            <a:ext cx="3070159" cy="78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6ECAB-A7D3-4391-8E60-C2DA65D9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5" y="60500"/>
            <a:ext cx="10392537" cy="1325562"/>
          </a:xfrm>
        </p:spPr>
        <p:txBody>
          <a:bodyPr>
            <a:normAutofit/>
          </a:bodyPr>
          <a:lstStyle/>
          <a:p>
            <a:r>
              <a:rPr lang="ko-KR" altLang="en-US" dirty="0"/>
              <a:t>자동으로 작성 시각과 수정 시각 저장하기</a:t>
            </a:r>
            <a:endParaRPr lang="ko-KR" altLang="en-US" b="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259DD6-07C8-404E-8138-3F9B82C2B3C7}"/>
              </a:ext>
            </a:extLst>
          </p:cNvPr>
          <p:cNvSpPr/>
          <p:nvPr/>
        </p:nvSpPr>
        <p:spPr>
          <a:xfrm>
            <a:off x="5190773" y="2668231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40351-FF70-4169-A449-0DDD2B785384}"/>
              </a:ext>
            </a:extLst>
          </p:cNvPr>
          <p:cNvSpPr txBox="1"/>
          <p:nvPr/>
        </p:nvSpPr>
        <p:spPr>
          <a:xfrm>
            <a:off x="5900174" y="1401265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마이그레이션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45FC1-AAE9-4CA0-AA14-006BEB124545}"/>
              </a:ext>
            </a:extLst>
          </p:cNvPr>
          <p:cNvSpPr txBox="1"/>
          <p:nvPr/>
        </p:nvSpPr>
        <p:spPr>
          <a:xfrm>
            <a:off x="796384" y="1404662"/>
            <a:ext cx="321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auto_now_add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와 </a:t>
            </a:r>
            <a:r>
              <a:rPr lang="en-US" altLang="ko-KR" b="1" dirty="0" err="1">
                <a:latin typeface="+mn-ea"/>
              </a:rPr>
              <a:t>auto_now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CC14AE-5756-43FF-B49A-29F14F26E75F}"/>
              </a:ext>
            </a:extLst>
          </p:cNvPr>
          <p:cNvGrpSpPr/>
          <p:nvPr/>
        </p:nvGrpSpPr>
        <p:grpSpPr>
          <a:xfrm>
            <a:off x="860898" y="2427468"/>
            <a:ext cx="4165600" cy="3423616"/>
            <a:chOff x="0" y="52964"/>
            <a:chExt cx="8215418" cy="675207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7ACC0F-3CB9-4B49-967A-0D3DA638F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71"/>
            <a:stretch/>
          </p:blipFill>
          <p:spPr>
            <a:xfrm>
              <a:off x="7730922" y="52964"/>
              <a:ext cx="446925" cy="67520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84CA55-A070-44E4-9DA5-66360CDAB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34029"/>
            <a:stretch/>
          </p:blipFill>
          <p:spPr>
            <a:xfrm>
              <a:off x="0" y="52964"/>
              <a:ext cx="8043151" cy="675207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D16DFE-52A6-49AC-A4A5-B68863883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71" b="88324"/>
            <a:stretch/>
          </p:blipFill>
          <p:spPr>
            <a:xfrm>
              <a:off x="4724966" y="55699"/>
              <a:ext cx="3490452" cy="78840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0A52EE-E257-474F-AB06-E8628F14D037}"/>
              </a:ext>
            </a:extLst>
          </p:cNvPr>
          <p:cNvSpPr txBox="1"/>
          <p:nvPr/>
        </p:nvSpPr>
        <p:spPr>
          <a:xfrm>
            <a:off x="796384" y="1784173"/>
            <a:ext cx="402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 작성했을 때 생성</a:t>
            </a:r>
            <a:r>
              <a:rPr lang="en-US" altLang="ko-KR" dirty="0"/>
              <a:t>: </a:t>
            </a:r>
            <a:r>
              <a:rPr lang="en-US" altLang="ko-KR" dirty="0" err="1"/>
              <a:t>auto_now_add</a:t>
            </a:r>
            <a:endParaRPr lang="en-US" altLang="ko-KR" dirty="0"/>
          </a:p>
          <a:p>
            <a:r>
              <a:rPr lang="ko-KR" altLang="en-US" dirty="0"/>
              <a:t>수정했을 때 업데이트</a:t>
            </a:r>
            <a:r>
              <a:rPr lang="en-US" altLang="ko-KR" dirty="0"/>
              <a:t>: </a:t>
            </a:r>
            <a:r>
              <a:rPr lang="en-US" altLang="ko-KR" dirty="0" err="1"/>
              <a:t>auto_now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73401D-9199-4A6B-85A0-1876BE026F9E}"/>
              </a:ext>
            </a:extLst>
          </p:cNvPr>
          <p:cNvGrpSpPr/>
          <p:nvPr/>
        </p:nvGrpSpPr>
        <p:grpSpPr>
          <a:xfrm>
            <a:off x="5900174" y="1866757"/>
            <a:ext cx="3774151" cy="1760364"/>
            <a:chOff x="1" y="1437913"/>
            <a:chExt cx="8537622" cy="39821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8844E5-412A-45FE-B1BE-7197AAC8E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2656"/>
            <a:stretch/>
          </p:blipFill>
          <p:spPr>
            <a:xfrm>
              <a:off x="1" y="1437913"/>
              <a:ext cx="6991350" cy="398217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5FB142-2EDC-41EC-AD04-35CBAA712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86"/>
            <a:stretch/>
          </p:blipFill>
          <p:spPr>
            <a:xfrm>
              <a:off x="6951011" y="1437913"/>
              <a:ext cx="1586612" cy="3982174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A40D3AB-259E-4123-9C5C-B5DF4041E0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00174" y="4031914"/>
            <a:ext cx="4386826" cy="2301310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41D0689-3923-4CA3-9339-CB12F809184F}"/>
              </a:ext>
            </a:extLst>
          </p:cNvPr>
          <p:cNvSpPr/>
          <p:nvPr/>
        </p:nvSpPr>
        <p:spPr>
          <a:xfrm rot="5400000">
            <a:off x="7531139" y="3561915"/>
            <a:ext cx="589691" cy="5352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44762-D5B4-48E0-9D0F-BA5C1253C850}"/>
              </a:ext>
            </a:extLst>
          </p:cNvPr>
          <p:cNvSpPr txBox="1"/>
          <p:nvPr/>
        </p:nvSpPr>
        <p:spPr>
          <a:xfrm>
            <a:off x="7186536" y="5456735"/>
            <a:ext cx="30056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created_at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updated_at</a:t>
            </a:r>
            <a:r>
              <a:rPr lang="en-US" altLang="ko-KR" sz="1600" dirty="0"/>
              <a:t> </a:t>
            </a:r>
            <a:r>
              <a:rPr lang="ko-KR" altLang="en-US" sz="1600" dirty="0"/>
              <a:t>필드가 </a:t>
            </a:r>
            <a:br>
              <a:rPr lang="en-US" altLang="ko-KR" sz="1600" dirty="0"/>
            </a:br>
            <a:r>
              <a:rPr lang="en-US" altLang="ko-KR" sz="1600" dirty="0"/>
              <a:t>admin</a:t>
            </a:r>
            <a:r>
              <a:rPr lang="ko-KR" altLang="en-US" sz="1600" dirty="0"/>
              <a:t>에서 사라짐</a:t>
            </a:r>
          </a:p>
        </p:txBody>
      </p:sp>
    </p:spTree>
    <p:extLst>
      <p:ext uri="{BB962C8B-B14F-4D97-AF65-F5344CB8AC3E}">
        <p14:creationId xmlns:p14="http://schemas.microsoft.com/office/powerpoint/2010/main" val="40465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0B362-15ED-418C-A626-A1359534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커밋과</a:t>
            </a:r>
            <a:r>
              <a:rPr lang="ko-KR" altLang="en-US" dirty="0"/>
              <a:t> 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55247-0D20-42CD-8A25-1DD12C79B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26E86-4E6A-4987-AACA-DDE91DD2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1" y="3276600"/>
            <a:ext cx="5448937" cy="3124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FC28E8-55EB-4412-9743-464F8C29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35" y="1828800"/>
            <a:ext cx="630643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5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C233A-E5E9-451A-A414-B98FC06C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직접 접근하고 </a:t>
            </a:r>
            <a:r>
              <a:rPr lang="ko-KR" altLang="en-US" dirty="0" err="1"/>
              <a:t>싶으면요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88828-FB37-4C08-98AD-7E3E93E3A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장고에서 </a:t>
            </a:r>
            <a:r>
              <a:rPr lang="en-US" altLang="ko-KR" dirty="0" err="1"/>
              <a:t>db</a:t>
            </a:r>
            <a:r>
              <a:rPr lang="ko-KR" altLang="en-US" dirty="0"/>
              <a:t>는 추상화된 존재</a:t>
            </a:r>
            <a:endParaRPr lang="en-US" altLang="ko-KR" dirty="0"/>
          </a:p>
          <a:p>
            <a:r>
              <a:rPr lang="ko-KR" altLang="en-US" dirty="0"/>
              <a:t>현재 우리 </a:t>
            </a:r>
            <a:r>
              <a:rPr lang="en-US" altLang="ko-KR" dirty="0"/>
              <a:t>blog/Post </a:t>
            </a:r>
            <a:r>
              <a:rPr lang="ko-KR" altLang="en-US" dirty="0"/>
              <a:t>모델에 접근하려면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python manage.py shell</a:t>
            </a:r>
          </a:p>
          <a:p>
            <a:pPr lvl="1"/>
            <a:r>
              <a:rPr lang="ko-KR" altLang="en-US" dirty="0"/>
              <a:t>아니면 장고 콘솔에서 </a:t>
            </a:r>
            <a:r>
              <a:rPr lang="en-US" altLang="ko-KR" dirty="0" err="1"/>
              <a:t>dbshell</a:t>
            </a:r>
            <a:endParaRPr lang="en-US" altLang="ko-KR" dirty="0"/>
          </a:p>
          <a:p>
            <a:r>
              <a:rPr lang="en-US" altLang="ko-KR" dirty="0"/>
              <a:t>CRUD </a:t>
            </a:r>
            <a:r>
              <a:rPr lang="ko-KR" altLang="en-US" dirty="0"/>
              <a:t>인터페이스가 기본으로 제공되는데 굳이 쓸 일은 없겠지만</a:t>
            </a:r>
            <a:r>
              <a:rPr lang="en-US" altLang="ko-KR"/>
              <a:t>…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979EA-F86D-4D2B-AA99-9421FDAC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89" y="4171780"/>
            <a:ext cx="391532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14DC3AF-3283-43B7-8DAC-234EE570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장고의 작동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81CF2B-C3A5-4715-8E9C-5168A1FB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MTV </a:t>
            </a:r>
            <a:r>
              <a:rPr lang="en-US" altLang="ko-KR" sz="1400" dirty="0">
                <a:latin typeface="+mn-ea"/>
              </a:rPr>
              <a:t>(Model, Template, View)</a:t>
            </a:r>
            <a:r>
              <a:rPr lang="ko-KR" altLang="en-US" dirty="0"/>
              <a:t> 패턴</a:t>
            </a:r>
            <a:endParaRPr lang="en-US" altLang="ko-KR" dirty="0"/>
          </a:p>
          <a:p>
            <a:pPr lvl="1"/>
            <a:r>
              <a:rPr lang="ko-KR" altLang="en-US" dirty="0"/>
              <a:t>데이터 구조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로직을 분리하여 개발하는 방법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CD7D08-AD87-4570-84A8-9087A205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8" y="2633800"/>
            <a:ext cx="8152003" cy="35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B79AC41-9763-40AB-B1FB-D2FA79CCC46A}"/>
              </a:ext>
            </a:extLst>
          </p:cNvPr>
          <p:cNvSpPr/>
          <p:nvPr/>
        </p:nvSpPr>
        <p:spPr>
          <a:xfrm>
            <a:off x="838200" y="2087626"/>
            <a:ext cx="4101840" cy="2649882"/>
          </a:xfrm>
          <a:prstGeom prst="roundRect">
            <a:avLst>
              <a:gd name="adj" fmla="val 737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B0768-BACD-4362-BECC-118996CE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39" y="-169146"/>
            <a:ext cx="9692640" cy="1325562"/>
          </a:xfrm>
        </p:spPr>
        <p:txBody>
          <a:bodyPr/>
          <a:lstStyle/>
          <a:p>
            <a:r>
              <a:rPr lang="ko-KR" altLang="en-US" dirty="0"/>
              <a:t>웹사이트 구조 구상하기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D1071-AA49-4BB6-8C4B-A61BDE17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39" y="2596990"/>
            <a:ext cx="3801936" cy="1873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D60476-DA1B-4884-BDBB-E3B0D538A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73" y="2581060"/>
            <a:ext cx="1574610" cy="1974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B4B0C2-1A1B-47FC-A4D4-5D14D865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245" y="2581060"/>
            <a:ext cx="2168961" cy="1974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A561C3-E2E0-4792-BB17-38F3F292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825" y="2581060"/>
            <a:ext cx="2052094" cy="3910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FD0358-F7EB-4F1A-BADE-E9DA983C481D}"/>
              </a:ext>
            </a:extLst>
          </p:cNvPr>
          <p:cNvSpPr txBox="1"/>
          <p:nvPr/>
        </p:nvSpPr>
        <p:spPr>
          <a:xfrm>
            <a:off x="972039" y="20876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대문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EE1C4-5C4A-439E-B50E-88E7E86AA611}"/>
              </a:ext>
            </a:extLst>
          </p:cNvPr>
          <p:cNvSpPr txBox="1"/>
          <p:nvPr/>
        </p:nvSpPr>
        <p:spPr>
          <a:xfrm>
            <a:off x="5096182" y="20876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블로그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A04B6-0538-48F5-81A2-14756FE298FD}"/>
              </a:ext>
            </a:extLst>
          </p:cNvPr>
          <p:cNvSpPr txBox="1"/>
          <p:nvPr/>
        </p:nvSpPr>
        <p:spPr>
          <a:xfrm>
            <a:off x="9099463" y="208762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자기 소개 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95C57B-959B-4531-8773-0929830502B5}"/>
              </a:ext>
            </a:extLst>
          </p:cNvPr>
          <p:cNvSpPr/>
          <p:nvPr/>
        </p:nvSpPr>
        <p:spPr>
          <a:xfrm>
            <a:off x="5007405" y="2087625"/>
            <a:ext cx="3969327" cy="4601345"/>
          </a:xfrm>
          <a:prstGeom prst="roundRect">
            <a:avLst>
              <a:gd name="adj" fmla="val 3725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BFE115F-A654-4A3D-9816-26F89827255D}"/>
              </a:ext>
            </a:extLst>
          </p:cNvPr>
          <p:cNvSpPr/>
          <p:nvPr/>
        </p:nvSpPr>
        <p:spPr>
          <a:xfrm>
            <a:off x="9040061" y="2087625"/>
            <a:ext cx="2313739" cy="4601345"/>
          </a:xfrm>
          <a:prstGeom prst="roundRect">
            <a:avLst>
              <a:gd name="adj" fmla="val 7377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CF14D432-C244-437B-A58C-D6D51F2C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299"/>
            <a:ext cx="10515600" cy="4792663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블로그 및 포트폴리오 웹사이트 개발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549485-5BA8-47AA-8175-F1DF26F1D8C9}"/>
              </a:ext>
            </a:extLst>
          </p:cNvPr>
          <p:cNvSpPr txBox="1"/>
          <p:nvPr/>
        </p:nvSpPr>
        <p:spPr>
          <a:xfrm>
            <a:off x="1144033" y="5622965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https://doitdjango.com/</a:t>
            </a:r>
          </a:p>
        </p:txBody>
      </p:sp>
    </p:spTree>
    <p:extLst>
      <p:ext uri="{BB962C8B-B14F-4D97-AF65-F5344CB8AC3E}">
        <p14:creationId xmlns:p14="http://schemas.microsoft.com/office/powerpoint/2010/main" val="255498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EBAA1-8198-4B8B-BE3C-F0AE18C3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pic>
        <p:nvPicPr>
          <p:cNvPr id="1026" name="Picture 2" descr="User Flow Diagram Symbols">
            <a:extLst>
              <a:ext uri="{FF2B5EF4-FFF2-40B4-BE49-F238E27FC236}">
                <a16:creationId xmlns:a16="http://schemas.microsoft.com/office/drawing/2014/main" id="{CCD9D964-2DF3-4EA4-904A-BC48F9276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7" y="1853599"/>
            <a:ext cx="6423257" cy="46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4B5B7A-FA48-44BC-9375-D6A4B8F89730}"/>
              </a:ext>
            </a:extLst>
          </p:cNvPr>
          <p:cNvSpPr/>
          <p:nvPr/>
        </p:nvSpPr>
        <p:spPr>
          <a:xfrm>
            <a:off x="8450665" y="8105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530B46-6962-4753-AFE8-185DD2E4E6CB}"/>
              </a:ext>
            </a:extLst>
          </p:cNvPr>
          <p:cNvSpPr/>
          <p:nvPr/>
        </p:nvSpPr>
        <p:spPr>
          <a:xfrm>
            <a:off x="8450665" y="258119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 메인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3A03C90-F04F-440D-B308-2D9D5814CB3B}"/>
              </a:ext>
            </a:extLst>
          </p:cNvPr>
          <p:cNvSpPr/>
          <p:nvPr/>
        </p:nvSpPr>
        <p:spPr>
          <a:xfrm>
            <a:off x="9666515" y="1724990"/>
            <a:ext cx="1366576" cy="80929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A8B14E-4553-4EF9-9A83-41E2EE18E171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9365065" y="1267790"/>
            <a:ext cx="98473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9CC24A-12E8-495F-904F-AFE4BD1A447D}"/>
              </a:ext>
            </a:extLst>
          </p:cNvPr>
          <p:cNvCxnSpPr>
            <a:stCxn id="6" idx="2"/>
            <a:endCxn id="8" idx="3"/>
          </p:cNvCxnSpPr>
          <p:nvPr/>
        </p:nvCxnSpPr>
        <p:spPr>
          <a:xfrm flipH="1">
            <a:off x="9365065" y="2534283"/>
            <a:ext cx="984738" cy="5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B80E20D-937F-4DAD-8010-31D760E9CC88}"/>
              </a:ext>
            </a:extLst>
          </p:cNvPr>
          <p:cNvSpPr/>
          <p:nvPr/>
        </p:nvSpPr>
        <p:spPr>
          <a:xfrm>
            <a:off x="8450665" y="4172164"/>
            <a:ext cx="1316334" cy="106512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Read</a:t>
            </a:r>
            <a:r>
              <a:rPr lang="ko-KR" altLang="en-US" sz="1400" dirty="0"/>
              <a:t> </a:t>
            </a:r>
            <a:r>
              <a:rPr lang="en-US" altLang="ko-KR" sz="1400" dirty="0"/>
              <a:t>more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691E18-2AF1-4A72-819A-06B3CDADD8B7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8907865" y="3495598"/>
            <a:ext cx="200967" cy="67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E031D3-E74E-4AF8-AD22-C7E7CD2E12E7}"/>
              </a:ext>
            </a:extLst>
          </p:cNvPr>
          <p:cNvSpPr/>
          <p:nvPr/>
        </p:nvSpPr>
        <p:spPr>
          <a:xfrm>
            <a:off x="8706898" y="5637526"/>
            <a:ext cx="1316334" cy="552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각각의 블로그 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E36BB4-E2B3-4F58-874B-67A8AE18D112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9108832" y="5237290"/>
            <a:ext cx="256233" cy="40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F3FECA1-C6B2-4B6C-AB0A-243859A26B3C}"/>
              </a:ext>
            </a:extLst>
          </p:cNvPr>
          <p:cNvSpPr/>
          <p:nvPr/>
        </p:nvSpPr>
        <p:spPr>
          <a:xfrm>
            <a:off x="6976068" y="1797869"/>
            <a:ext cx="1693148" cy="67656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Home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5DEC73-96EA-4A12-87A5-B48F9CA4D3D8}"/>
              </a:ext>
            </a:extLst>
          </p:cNvPr>
          <p:cNvCxnSpPr>
            <a:stCxn id="8" idx="1"/>
            <a:endCxn id="23" idx="2"/>
          </p:cNvCxnSpPr>
          <p:nvPr/>
        </p:nvCxnSpPr>
        <p:spPr>
          <a:xfrm flipH="1" flipV="1">
            <a:off x="7822642" y="2474435"/>
            <a:ext cx="628023" cy="56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D6A42FE-7985-4E08-B489-678EA5997337}"/>
              </a:ext>
            </a:extLst>
          </p:cNvPr>
          <p:cNvCxnSpPr>
            <a:stCxn id="23" idx="0"/>
            <a:endCxn id="4" idx="1"/>
          </p:cNvCxnSpPr>
          <p:nvPr/>
        </p:nvCxnSpPr>
        <p:spPr>
          <a:xfrm flipV="1">
            <a:off x="7822642" y="1267790"/>
            <a:ext cx="628023" cy="53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4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54EB2-A3CA-4F9A-8FB6-7A4B2338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7" y="15082"/>
            <a:ext cx="9692640" cy="1325562"/>
          </a:xfrm>
        </p:spPr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저장소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729E-20B9-4E28-9A78-2951EC7C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A7DDF-1FE0-4AB9-B777-DFBCC14F1C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" y="1420394"/>
            <a:ext cx="5731510" cy="4191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452B9B-8F66-42B8-B17B-74B8C2AF5E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0394"/>
            <a:ext cx="5724525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85835F-43CB-4690-8707-E01726887DAD}"/>
              </a:ext>
            </a:extLst>
          </p:cNvPr>
          <p:cNvSpPr/>
          <p:nvPr/>
        </p:nvSpPr>
        <p:spPr>
          <a:xfrm>
            <a:off x="1287379" y="2141621"/>
            <a:ext cx="433137" cy="2767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1C4686-5DC4-471A-8701-1FB3E6D07CCC}"/>
              </a:ext>
            </a:extLst>
          </p:cNvPr>
          <p:cNvSpPr/>
          <p:nvPr/>
        </p:nvSpPr>
        <p:spPr>
          <a:xfrm>
            <a:off x="7130716" y="4965030"/>
            <a:ext cx="894347" cy="3048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6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8747D2-70C5-424D-B6CA-E46E54D47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1948" y="1934050"/>
            <a:ext cx="5731510" cy="36931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854EB2-A3CA-4F9A-8FB6-7A4B2338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저장소 클론하기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729E-20B9-4E28-9A78-2951EC7C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C85835F-43CB-4690-8707-E01726887DAD}"/>
              </a:ext>
            </a:extLst>
          </p:cNvPr>
          <p:cNvSpPr/>
          <p:nvPr/>
        </p:nvSpPr>
        <p:spPr>
          <a:xfrm>
            <a:off x="5039928" y="4596064"/>
            <a:ext cx="778043" cy="31282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DB269A-6DDC-459E-A52E-5D8B316D40FB}"/>
              </a:ext>
            </a:extLst>
          </p:cNvPr>
          <p:cNvSpPr/>
          <p:nvPr/>
        </p:nvSpPr>
        <p:spPr>
          <a:xfrm>
            <a:off x="4097454" y="5037222"/>
            <a:ext cx="1720517" cy="31282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DDC9D-843B-4482-B163-3CA1E049A8D9}"/>
              </a:ext>
            </a:extLst>
          </p:cNvPr>
          <p:cNvSpPr txBox="1"/>
          <p:nvPr/>
        </p:nvSpPr>
        <p:spPr>
          <a:xfrm>
            <a:off x="5428949" y="42948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4DFDF-4EFC-4358-8E05-A5921332D449}"/>
              </a:ext>
            </a:extLst>
          </p:cNvPr>
          <p:cNvSpPr txBox="1"/>
          <p:nvPr/>
        </p:nvSpPr>
        <p:spPr>
          <a:xfrm>
            <a:off x="4509459" y="562524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+mn-ea"/>
              </a:rPr>
              <a:t>저장소 주소 복사</a:t>
            </a:r>
            <a:endParaRPr lang="ko-KR" altLang="en-US" b="1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2ECB4F-79B3-429E-A0A7-40DEC5C54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58" y="1934050"/>
            <a:ext cx="5201881" cy="36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3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54EB2-A3CA-4F9A-8FB6-7A4B2338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72" y="-257238"/>
            <a:ext cx="9692640" cy="1325562"/>
          </a:xfrm>
        </p:spPr>
        <p:txBody>
          <a:bodyPr/>
          <a:lstStyle/>
          <a:p>
            <a:r>
              <a:rPr lang="ko-KR" altLang="en-US" dirty="0"/>
              <a:t>가상환경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729E-20B9-4E28-9A78-2951EC7C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299"/>
            <a:ext cx="3671259" cy="47926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프로젝트 폴더 열기</a:t>
            </a:r>
            <a:endParaRPr lang="en-US" altLang="ko-KR" sz="2400" dirty="0"/>
          </a:p>
          <a:p>
            <a:pPr lvl="1"/>
            <a:r>
              <a:rPr lang="en-US" altLang="ko-KR" sz="2000" dirty="0"/>
              <a:t>File &gt; Open</a:t>
            </a:r>
            <a:endParaRPr lang="ko-KR" altLang="en-US" sz="20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E9F1643-1478-4E87-AAE0-45D20953531B}"/>
              </a:ext>
            </a:extLst>
          </p:cNvPr>
          <p:cNvSpPr txBox="1">
            <a:spLocks/>
          </p:cNvSpPr>
          <p:nvPr/>
        </p:nvSpPr>
        <p:spPr>
          <a:xfrm>
            <a:off x="4268826" y="1384299"/>
            <a:ext cx="3671259" cy="4792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가상환경 만들기</a:t>
            </a:r>
            <a:endParaRPr lang="en-US" altLang="ko-KR" sz="2400" dirty="0"/>
          </a:p>
          <a:p>
            <a:pPr lvl="1"/>
            <a:r>
              <a:rPr lang="en-US" altLang="ko-KR" sz="2000" dirty="0"/>
              <a:t>File &gt; Settings</a:t>
            </a:r>
          </a:p>
          <a:p>
            <a:pPr lvl="1"/>
            <a:r>
              <a:rPr lang="en-US" altLang="ko-KR" sz="2000" dirty="0"/>
              <a:t>Project:</a:t>
            </a:r>
            <a:r>
              <a:rPr lang="ko-KR" altLang="en-US" sz="2000" dirty="0"/>
              <a:t> 프로젝트명 </a:t>
            </a:r>
            <a:br>
              <a:rPr lang="en-US" altLang="ko-KR" sz="2000" dirty="0"/>
            </a:br>
            <a:r>
              <a:rPr lang="en-US" altLang="ko-KR" sz="2000" dirty="0"/>
              <a:t>&gt; Project Interpreter</a:t>
            </a:r>
          </a:p>
          <a:p>
            <a:pPr lvl="1"/>
            <a:r>
              <a:rPr lang="en-US" altLang="ko-KR" sz="2000" dirty="0"/>
              <a:t>Add </a:t>
            </a:r>
            <a:r>
              <a:rPr lang="ko-KR" altLang="en-US" sz="2000" dirty="0"/>
              <a:t>버튼 클릭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OK</a:t>
            </a:r>
            <a:r>
              <a:rPr lang="ko-KR" altLang="en-US" sz="2000" dirty="0"/>
              <a:t>버튼 클릭</a:t>
            </a:r>
            <a:endParaRPr lang="en-US" altLang="ko-KR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6DC7E3-47F7-4AB1-B8A0-D4234BBBCE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57166" y="4112646"/>
            <a:ext cx="3913545" cy="2687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E742BB-0ABD-4FF0-8C91-98B3350F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5" y="2213717"/>
            <a:ext cx="4058216" cy="4601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1D143-F1F7-42B9-9D64-7EB19340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12" y="4775924"/>
            <a:ext cx="2874545" cy="1401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8F0DA7-061F-49FC-814F-A2119A33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68" y="681038"/>
            <a:ext cx="4876944" cy="3326004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50A596A-3100-4444-8FFE-1074A55302B8}"/>
              </a:ext>
            </a:extLst>
          </p:cNvPr>
          <p:cNvSpPr/>
          <p:nvPr/>
        </p:nvSpPr>
        <p:spPr>
          <a:xfrm>
            <a:off x="11870726" y="405543"/>
            <a:ext cx="321274" cy="6627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1876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2895</TotalTime>
  <Words>758</Words>
  <Application>Microsoft Office PowerPoint</Application>
  <PresentationFormat>와이드스크린</PresentationFormat>
  <Paragraphs>167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 Unicode MS</vt:lpstr>
      <vt:lpstr>맑은 고딕</vt:lpstr>
      <vt:lpstr>Arial</vt:lpstr>
      <vt:lpstr>Century Schoolbook</vt:lpstr>
      <vt:lpstr>Wingdings 2</vt:lpstr>
      <vt:lpstr>View</vt:lpstr>
      <vt:lpstr>클라우드 프로그래밍</vt:lpstr>
      <vt:lpstr>시작하기 전에</vt:lpstr>
      <vt:lpstr>Django</vt:lpstr>
      <vt:lpstr>장고의 작동 구조</vt:lpstr>
      <vt:lpstr>웹사이트 구조 구상하기</vt:lpstr>
      <vt:lpstr>User flow diagram</vt:lpstr>
      <vt:lpstr>깃허브 저장소 만들기</vt:lpstr>
      <vt:lpstr>깃허브 저장소 클론하기</vt:lpstr>
      <vt:lpstr>가상환경 만들기</vt:lpstr>
      <vt:lpstr>가상환경 확인하기</vt:lpstr>
      <vt:lpstr>.gitignore 관리</vt:lpstr>
      <vt:lpstr>가상환경 실행/종료</vt:lpstr>
      <vt:lpstr>가상환경에 장고 설치하기</vt:lpstr>
      <vt:lpstr>장고로 웹사이트 기초 만들기</vt:lpstr>
      <vt:lpstr>Migration?</vt:lpstr>
      <vt:lpstr>DB 생성</vt:lpstr>
      <vt:lpstr>장고로 웹사이트 기초 만들기</vt:lpstr>
      <vt:lpstr>무슨 일이 일어나고 있는가?</vt:lpstr>
      <vt:lpstr>커밋-푸시하기</vt:lpstr>
      <vt:lpstr>PowerPoint 프레젠테이션</vt:lpstr>
      <vt:lpstr>Pycharm으로 git 사용하기</vt:lpstr>
      <vt:lpstr>사실 더 쉬운 방법</vt:lpstr>
      <vt:lpstr>더 쉬운 방법</vt:lpstr>
      <vt:lpstr>장고 앱</vt:lpstr>
      <vt:lpstr>장고 프로젝트에서 앱 만들기</vt:lpstr>
      <vt:lpstr>모델 만들기 (Post)</vt:lpstr>
      <vt:lpstr>Migration 무시하기</vt:lpstr>
      <vt:lpstr>관리자 페이지에 Post 모델 추가하기</vt:lpstr>
      <vt:lpstr>왜 이게 가능하죠?</vt:lpstr>
      <vt:lpstr>문제 발견</vt:lpstr>
      <vt:lpstr>__str__ 함수로 모델의 string 표현 방법 정의하기</vt:lpstr>
      <vt:lpstr>서울 기준으로 작성 시각 설정하기</vt:lpstr>
      <vt:lpstr>자동으로 작성 시각과 수정 시각 저장하기</vt:lpstr>
      <vt:lpstr>커밋과 마무리</vt:lpstr>
      <vt:lpstr>DB에 직접 접근하고 싶으면요?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기초</dc:title>
  <dc:creator>Elvenwhite</dc:creator>
  <cp:lastModifiedBy>Jongdae Han</cp:lastModifiedBy>
  <cp:revision>29</cp:revision>
  <dcterms:created xsi:type="dcterms:W3CDTF">2017-03-01T10:05:00Z</dcterms:created>
  <dcterms:modified xsi:type="dcterms:W3CDTF">2022-03-10T17:54:23Z</dcterms:modified>
</cp:coreProperties>
</file>